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2"/>
  </p:notesMasterIdLst>
  <p:sldIdLst>
    <p:sldId id="329" r:id="rId2"/>
    <p:sldId id="378" r:id="rId3"/>
    <p:sldId id="315" r:id="rId4"/>
    <p:sldId id="440" r:id="rId5"/>
    <p:sldId id="441" r:id="rId6"/>
    <p:sldId id="445" r:id="rId7"/>
    <p:sldId id="449" r:id="rId8"/>
    <p:sldId id="450" r:id="rId9"/>
    <p:sldId id="446" r:id="rId10"/>
    <p:sldId id="526" r:id="rId11"/>
    <p:sldId id="527" r:id="rId12"/>
    <p:sldId id="452" r:id="rId13"/>
    <p:sldId id="453" r:id="rId14"/>
    <p:sldId id="454" r:id="rId15"/>
    <p:sldId id="455" r:id="rId16"/>
    <p:sldId id="384" r:id="rId17"/>
    <p:sldId id="385" r:id="rId18"/>
    <p:sldId id="448" r:id="rId19"/>
    <p:sldId id="456" r:id="rId20"/>
    <p:sldId id="458" r:id="rId21"/>
    <p:sldId id="442" r:id="rId22"/>
    <p:sldId id="457" r:id="rId23"/>
    <p:sldId id="459" r:id="rId24"/>
    <p:sldId id="460" r:id="rId25"/>
    <p:sldId id="461" r:id="rId26"/>
    <p:sldId id="462" r:id="rId27"/>
    <p:sldId id="443" r:id="rId28"/>
    <p:sldId id="463" r:id="rId29"/>
    <p:sldId id="464" r:id="rId30"/>
    <p:sldId id="467" r:id="rId31"/>
    <p:sldId id="465" r:id="rId32"/>
    <p:sldId id="468" r:id="rId33"/>
    <p:sldId id="466" r:id="rId34"/>
    <p:sldId id="469" r:id="rId35"/>
    <p:sldId id="470" r:id="rId36"/>
    <p:sldId id="472" r:id="rId37"/>
    <p:sldId id="474" r:id="rId38"/>
    <p:sldId id="471" r:id="rId39"/>
    <p:sldId id="473" r:id="rId40"/>
    <p:sldId id="476" r:id="rId41"/>
    <p:sldId id="478" r:id="rId42"/>
    <p:sldId id="479" r:id="rId43"/>
    <p:sldId id="477" r:id="rId44"/>
    <p:sldId id="480" r:id="rId45"/>
    <p:sldId id="484" r:id="rId46"/>
    <p:sldId id="492" r:id="rId47"/>
    <p:sldId id="493" r:id="rId48"/>
    <p:sldId id="494" r:id="rId49"/>
    <p:sldId id="495" r:id="rId50"/>
    <p:sldId id="496" r:id="rId51"/>
    <p:sldId id="497" r:id="rId52"/>
    <p:sldId id="498" r:id="rId53"/>
    <p:sldId id="499" r:id="rId54"/>
    <p:sldId id="500" r:id="rId55"/>
    <p:sldId id="501" r:id="rId56"/>
    <p:sldId id="502" r:id="rId57"/>
    <p:sldId id="487" r:id="rId58"/>
    <p:sldId id="488" r:id="rId59"/>
    <p:sldId id="489" r:id="rId60"/>
    <p:sldId id="486" r:id="rId61"/>
    <p:sldId id="490" r:id="rId62"/>
    <p:sldId id="504" r:id="rId63"/>
    <p:sldId id="505" r:id="rId64"/>
    <p:sldId id="506" r:id="rId65"/>
    <p:sldId id="507" r:id="rId66"/>
    <p:sldId id="508" r:id="rId67"/>
    <p:sldId id="509" r:id="rId68"/>
    <p:sldId id="510" r:id="rId69"/>
    <p:sldId id="511" r:id="rId70"/>
    <p:sldId id="512" r:id="rId71"/>
    <p:sldId id="513" r:id="rId72"/>
    <p:sldId id="514" r:id="rId73"/>
    <p:sldId id="515" r:id="rId74"/>
    <p:sldId id="516" r:id="rId75"/>
    <p:sldId id="518" r:id="rId76"/>
    <p:sldId id="524" r:id="rId77"/>
    <p:sldId id="521" r:id="rId78"/>
    <p:sldId id="525" r:id="rId79"/>
    <p:sldId id="522" r:id="rId80"/>
    <p:sldId id="523" r:id="rId8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08"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2995" autoAdjust="0"/>
  </p:normalViewPr>
  <p:slideViewPr>
    <p:cSldViewPr>
      <p:cViewPr varScale="1">
        <p:scale>
          <a:sx n="105" d="100"/>
          <a:sy n="105" d="100"/>
        </p:scale>
        <p:origin x="2400" y="200"/>
      </p:cViewPr>
      <p:guideLst>
        <p:guide orient="horz" pos="2208"/>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Arial"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Arial" charset="0"/>
              </a:defRPr>
            </a:lvl1pPr>
          </a:lstStyle>
          <a:p>
            <a:pPr>
              <a:defRPr/>
            </a:pPr>
            <a:fld id="{CB6FAF85-D7BB-49CC-98DB-FAA8DF95E672}" type="datetimeFigureOut">
              <a:rPr lang="en-US" altLang="zh-CN"/>
              <a:pPr>
                <a:defRPr/>
              </a:pPr>
              <a:t>6/5/23</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6E18FB5E-0F6D-4524-A049-DDF7F214D14D}" type="slidenum">
              <a:rPr lang="en-US" altLang="zh-CN"/>
              <a:pPr/>
              <a:t>‹#›</a:t>
            </a:fld>
            <a:endParaRPr lang="en-US" altLang="zh-CN"/>
          </a:p>
        </p:txBody>
      </p:sp>
    </p:spTree>
    <p:extLst>
      <p:ext uri="{BB962C8B-B14F-4D97-AF65-F5344CB8AC3E}">
        <p14:creationId xmlns:p14="http://schemas.microsoft.com/office/powerpoint/2010/main" val="22772065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TextEdit="1"/>
          </p:cNvSpPr>
          <p:nvPr>
            <p:ph type="sldImg"/>
          </p:nvPr>
        </p:nvSpPr>
        <p:spPr bwMode="auto">
          <a:noFill/>
          <a:ln>
            <a:solidFill>
              <a:srgbClr val="000000"/>
            </a:solidFill>
            <a:miter lim="800000"/>
            <a:headEnd/>
            <a:tailEnd/>
          </a:ln>
        </p:spPr>
      </p:sp>
      <p:sp>
        <p:nvSpPr>
          <p:cNvPr id="12291"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E18FB5E-0F6D-4524-A049-DDF7F214D14D}" type="slidenum">
              <a:rPr lang="en-US" altLang="zh-CN" smtClean="0"/>
              <a:pPr/>
              <a:t>17</a:t>
            </a:fld>
            <a:endParaRPr lang="en-US" altLang="zh-CN"/>
          </a:p>
        </p:txBody>
      </p:sp>
    </p:spTree>
    <p:extLst>
      <p:ext uri="{BB962C8B-B14F-4D97-AF65-F5344CB8AC3E}">
        <p14:creationId xmlns:p14="http://schemas.microsoft.com/office/powerpoint/2010/main" val="111657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8FB5E-0F6D-4524-A049-DDF7F214D14D}" type="slidenum">
              <a:rPr lang="en-US" altLang="zh-CN" smtClean="0"/>
              <a:pPr/>
              <a:t>21</a:t>
            </a:fld>
            <a:endParaRPr lang="en-US" altLang="zh-CN"/>
          </a:p>
        </p:txBody>
      </p:sp>
    </p:spTree>
    <p:extLst>
      <p:ext uri="{BB962C8B-B14F-4D97-AF65-F5344CB8AC3E}">
        <p14:creationId xmlns:p14="http://schemas.microsoft.com/office/powerpoint/2010/main" val="571150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即如果提供同样的输入，那么函数总是返回同样的结果。就是说，表达式的值不依赖于可以改变值的全局状态。</a:t>
            </a:r>
            <a:endParaRPr kumimoji="1" lang="zh-CN" altLang="en-US" dirty="0"/>
          </a:p>
        </p:txBody>
      </p:sp>
      <p:sp>
        <p:nvSpPr>
          <p:cNvPr id="4" name="灯片编号占位符 3"/>
          <p:cNvSpPr>
            <a:spLocks noGrp="1"/>
          </p:cNvSpPr>
          <p:nvPr>
            <p:ph type="sldNum" sz="quarter" idx="5"/>
          </p:nvPr>
        </p:nvSpPr>
        <p:spPr/>
        <p:txBody>
          <a:bodyPr/>
          <a:lstStyle/>
          <a:p>
            <a:fld id="{6E18FB5E-0F6D-4524-A049-DDF7F214D14D}" type="slidenum">
              <a:rPr lang="en-US" altLang="zh-CN" smtClean="0"/>
              <a:pPr/>
              <a:t>31</a:t>
            </a:fld>
            <a:endParaRPr lang="en-US" altLang="zh-CN"/>
          </a:p>
        </p:txBody>
      </p:sp>
    </p:spTree>
    <p:extLst>
      <p:ext uri="{BB962C8B-B14F-4D97-AF65-F5344CB8AC3E}">
        <p14:creationId xmlns:p14="http://schemas.microsoft.com/office/powerpoint/2010/main" val="398149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b="1" dirty="0"/>
              <a:t>Pure functions</a:t>
            </a:r>
          </a:p>
          <a:p>
            <a:r>
              <a:rPr lang="zh-CN" altLang="en-US" dirty="0"/>
              <a:t>纯函数</a:t>
            </a:r>
          </a:p>
        </p:txBody>
      </p:sp>
      <p:sp>
        <p:nvSpPr>
          <p:cNvPr id="4" name="灯片编号占位符 3"/>
          <p:cNvSpPr>
            <a:spLocks noGrp="1"/>
          </p:cNvSpPr>
          <p:nvPr>
            <p:ph type="sldNum" sz="quarter" idx="10"/>
          </p:nvPr>
        </p:nvSpPr>
        <p:spPr/>
        <p:txBody>
          <a:bodyPr/>
          <a:lstStyle/>
          <a:p>
            <a:fld id="{6E18FB5E-0F6D-4524-A049-DDF7F214D14D}" type="slidenum">
              <a:rPr lang="en-US" altLang="zh-CN" smtClean="0"/>
              <a:pPr/>
              <a:t>33</a:t>
            </a:fld>
            <a:endParaRPr lang="en-US" altLang="zh-CN"/>
          </a:p>
        </p:txBody>
      </p:sp>
    </p:spTree>
    <p:extLst>
      <p:ext uri="{BB962C8B-B14F-4D97-AF65-F5344CB8AC3E}">
        <p14:creationId xmlns:p14="http://schemas.microsoft.com/office/powerpoint/2010/main" val="261183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mn-lt"/>
                <a:ea typeface="+mn-ea"/>
                <a:cs typeface="+mn-cs"/>
              </a:rPr>
              <a:t>the target type is </a:t>
            </a:r>
            <a:r>
              <a:rPr lang="en" altLang="zh-CN" sz="1200" kern="1200" dirty="0" err="1">
                <a:solidFill>
                  <a:schemeClr val="tx1"/>
                </a:solidFill>
                <a:effectLst/>
                <a:latin typeface="+mn-lt"/>
                <a:ea typeface="+mn-ea"/>
                <a:cs typeface="+mn-cs"/>
              </a:rPr>
              <a:t>IntUnaryOperator</a:t>
            </a:r>
            <a:r>
              <a:rPr lang="en" altLang="zh-CN" sz="1200" kern="1200" dirty="0">
                <a:solidFill>
                  <a:schemeClr val="tx1"/>
                </a:solidFill>
                <a:effectLst/>
                <a:latin typeface="+mn-lt"/>
                <a:ea typeface="+mn-ea"/>
                <a:cs typeface="+mn-cs"/>
              </a:rPr>
              <a:t>, which represents a method that takes one </a:t>
            </a:r>
            <a:r>
              <a:rPr lang="en" altLang="zh-CN" sz="1200" kern="1200" dirty="0" err="1">
                <a:solidFill>
                  <a:schemeClr val="tx1"/>
                </a:solidFill>
                <a:effectLst/>
                <a:latin typeface="+mn-lt"/>
                <a:ea typeface="+mn-ea"/>
                <a:cs typeface="+mn-cs"/>
              </a:rPr>
              <a:t>int</a:t>
            </a:r>
            <a:r>
              <a:rPr lang="en" altLang="zh-CN" sz="1200" kern="1200" dirty="0">
                <a:solidFill>
                  <a:schemeClr val="tx1"/>
                </a:solidFill>
                <a:effectLst/>
                <a:latin typeface="+mn-lt"/>
                <a:ea typeface="+mn-ea"/>
                <a:cs typeface="+mn-cs"/>
              </a:rPr>
              <a:t> parameter and returns an </a:t>
            </a:r>
            <a:r>
              <a:rPr lang="en" altLang="zh-CN" sz="1200" kern="1200" dirty="0" err="1">
                <a:solidFill>
                  <a:schemeClr val="tx1"/>
                </a:solidFill>
                <a:effectLst/>
                <a:latin typeface="+mn-lt"/>
                <a:ea typeface="+mn-ea"/>
                <a:cs typeface="+mn-cs"/>
              </a:rPr>
              <a:t>int</a:t>
            </a:r>
            <a:r>
              <a:rPr lang="en" altLang="zh-CN" sz="1200" kern="1200" dirty="0">
                <a:solidFill>
                  <a:schemeClr val="tx1"/>
                </a:solidFill>
                <a:effectLst/>
                <a:latin typeface="+mn-lt"/>
                <a:ea typeface="+mn-ea"/>
                <a:cs typeface="+mn-cs"/>
              </a:rPr>
              <a:t> result. In this case, the lambda parameter’s type is explicitly declared to be </a:t>
            </a:r>
            <a:r>
              <a:rPr lang="en" altLang="zh-CN" sz="1200" kern="1200" dirty="0" err="1">
                <a:solidFill>
                  <a:schemeClr val="tx1"/>
                </a:solidFill>
                <a:effectLst/>
                <a:latin typeface="+mn-lt"/>
                <a:ea typeface="+mn-ea"/>
                <a:cs typeface="+mn-cs"/>
              </a:rPr>
              <a:t>int</a:t>
            </a:r>
            <a:r>
              <a:rPr lang="en" altLang="zh-CN" sz="1200" kern="1200" dirty="0">
                <a:solidFill>
                  <a:schemeClr val="tx1"/>
                </a:solidFill>
                <a:effectLst/>
                <a:latin typeface="+mn-lt"/>
                <a:ea typeface="+mn-ea"/>
                <a:cs typeface="+mn-cs"/>
              </a:rPr>
              <a:t> and the compiler infers the lambda’s return type as </a:t>
            </a:r>
            <a:r>
              <a:rPr lang="en" altLang="zh-CN" sz="1200" kern="1200" dirty="0" err="1">
                <a:solidFill>
                  <a:schemeClr val="tx1"/>
                </a:solidFill>
                <a:effectLst/>
                <a:latin typeface="+mn-lt"/>
                <a:ea typeface="+mn-ea"/>
                <a:cs typeface="+mn-cs"/>
              </a:rPr>
              <a:t>int</a:t>
            </a:r>
            <a:r>
              <a:rPr lang="en" altLang="zh-CN" sz="1200" kern="1200" dirty="0">
                <a:solidFill>
                  <a:schemeClr val="tx1"/>
                </a:solidFill>
                <a:effectLst/>
                <a:latin typeface="+mn-lt"/>
                <a:ea typeface="+mn-ea"/>
                <a:cs typeface="+mn-cs"/>
              </a:rPr>
              <a:t>, because that’s what an</a:t>
            </a:r>
            <a:r>
              <a:rPr lang="zh-CN" altLang="en-US" sz="1200" kern="1200" dirty="0">
                <a:solidFill>
                  <a:schemeClr val="tx1"/>
                </a:solidFill>
                <a:effectLst/>
                <a:latin typeface="+mn-lt"/>
                <a:ea typeface="+mn-ea"/>
                <a:cs typeface="+mn-cs"/>
              </a:rPr>
              <a:t> </a:t>
            </a:r>
            <a:r>
              <a:rPr lang="en" altLang="zh-CN" sz="1200" kern="1200" dirty="0" err="1">
                <a:solidFill>
                  <a:schemeClr val="tx1"/>
                </a:solidFill>
                <a:effectLst/>
                <a:latin typeface="+mn-lt"/>
                <a:ea typeface="+mn-ea"/>
                <a:cs typeface="+mn-cs"/>
              </a:rPr>
              <a:t>IntUnaryOperator</a:t>
            </a:r>
            <a:r>
              <a:rPr lang="en" altLang="zh-CN" sz="1200" kern="1200" dirty="0">
                <a:solidFill>
                  <a:schemeClr val="tx1"/>
                </a:solidFill>
                <a:effectLst/>
                <a:latin typeface="+mn-lt"/>
                <a:ea typeface="+mn-ea"/>
                <a:cs typeface="+mn-cs"/>
              </a:rPr>
              <a:t> requires.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E18FB5E-0F6D-4524-A049-DDF7F214D14D}" type="slidenum">
              <a:rPr lang="en-US" altLang="zh-CN" smtClean="0"/>
              <a:pPr/>
              <a:t>38</a:t>
            </a:fld>
            <a:endParaRPr lang="en-US" altLang="zh-CN"/>
          </a:p>
        </p:txBody>
      </p:sp>
    </p:spTree>
    <p:extLst>
      <p:ext uri="{BB962C8B-B14F-4D97-AF65-F5344CB8AC3E}">
        <p14:creationId xmlns:p14="http://schemas.microsoft.com/office/powerpoint/2010/main" val="191843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\p{P}</a:t>
            </a:r>
            <a:r>
              <a:rPr lang="zh-CN" altLang="en-US" dirty="0">
                <a:effectLst/>
              </a:rPr>
              <a:t>标点符号</a:t>
            </a:r>
            <a:endParaRPr lang="en-US" altLang="zh-CN" dirty="0">
              <a:effectLst/>
            </a:endParaRPr>
          </a:p>
          <a:p>
            <a:r>
              <a:rPr lang="en" altLang="zh-CN" sz="1200" b="0" i="0" kern="1200" dirty="0" err="1">
                <a:solidFill>
                  <a:schemeClr val="tx1"/>
                </a:solidFill>
                <a:effectLst/>
                <a:latin typeface="+mn-lt"/>
                <a:ea typeface="+mn-ea"/>
                <a:cs typeface="+mn-cs"/>
              </a:rPr>
              <a:t>map:Returns</a:t>
            </a:r>
            <a:r>
              <a:rPr lang="en" altLang="zh-CN" sz="1200" b="0" i="0" kern="1200" dirty="0">
                <a:solidFill>
                  <a:schemeClr val="tx1"/>
                </a:solidFill>
                <a:effectLst/>
                <a:latin typeface="+mn-lt"/>
                <a:ea typeface="+mn-ea"/>
                <a:cs typeface="+mn-cs"/>
              </a:rPr>
              <a:t> a stream consisting of the results of applying the given function to the elements of this stream.</a:t>
            </a:r>
          </a:p>
          <a:p>
            <a:r>
              <a:rPr lang="zh-CN" altLang="en-US" sz="1200" b="0" i="0" kern="1200" dirty="0">
                <a:solidFill>
                  <a:schemeClr val="tx1"/>
                </a:solidFill>
                <a:effectLst/>
                <a:latin typeface="+mn-lt"/>
                <a:ea typeface="+mn-ea"/>
                <a:cs typeface="+mn-cs"/>
              </a:rPr>
              <a:t>返回一个流，包含给定函数应用在流中每一个元素后的结果</a:t>
            </a:r>
          </a:p>
          <a:p>
            <a:r>
              <a:rPr lang="en" altLang="zh-CN" sz="1200" b="0" i="0" kern="1200" dirty="0" err="1">
                <a:solidFill>
                  <a:schemeClr val="tx1"/>
                </a:solidFill>
                <a:effectLst/>
                <a:latin typeface="+mn-lt"/>
                <a:ea typeface="+mn-ea"/>
                <a:cs typeface="+mn-cs"/>
              </a:rPr>
              <a:t>flatmap:Returns</a:t>
            </a:r>
            <a:r>
              <a:rPr lang="en" altLang="zh-CN" sz="1200" b="0" i="0" kern="1200" dirty="0">
                <a:solidFill>
                  <a:schemeClr val="tx1"/>
                </a:solidFill>
                <a:effectLst/>
                <a:latin typeface="+mn-lt"/>
                <a:ea typeface="+mn-ea"/>
                <a:cs typeface="+mn-cs"/>
              </a:rPr>
              <a:t> a stream consisting of the results of replacing each element of this stream with the contents of a mapped stream produced by applying the provided mapping function to each element.</a:t>
            </a:r>
          </a:p>
          <a:p>
            <a:r>
              <a:rPr lang="zh-CN" altLang="en-US" sz="1200" b="0" i="0" kern="1200" dirty="0">
                <a:solidFill>
                  <a:schemeClr val="tx1"/>
                </a:solidFill>
                <a:effectLst/>
                <a:latin typeface="+mn-lt"/>
                <a:ea typeface="+mn-ea"/>
                <a:cs typeface="+mn-cs"/>
              </a:rPr>
              <a:t>返回一个流，包含将此流中的每个元素替换为通过给定函数映射应用于每个元素而生成的映射流的内容</a:t>
            </a:r>
          </a:p>
        </p:txBody>
      </p:sp>
      <p:sp>
        <p:nvSpPr>
          <p:cNvPr id="4" name="灯片编号占位符 3"/>
          <p:cNvSpPr>
            <a:spLocks noGrp="1"/>
          </p:cNvSpPr>
          <p:nvPr>
            <p:ph type="sldNum" sz="quarter" idx="5"/>
          </p:nvPr>
        </p:nvSpPr>
        <p:spPr/>
        <p:txBody>
          <a:bodyPr/>
          <a:lstStyle/>
          <a:p>
            <a:fld id="{6E18FB5E-0F6D-4524-A049-DDF7F214D14D}" type="slidenum">
              <a:rPr lang="en-US" altLang="zh-CN" smtClean="0"/>
              <a:pPr/>
              <a:t>62</a:t>
            </a:fld>
            <a:endParaRPr lang="en-US" altLang="zh-CN"/>
          </a:p>
        </p:txBody>
      </p:sp>
    </p:spTree>
    <p:extLst>
      <p:ext uri="{BB962C8B-B14F-4D97-AF65-F5344CB8AC3E}">
        <p14:creationId xmlns:p14="http://schemas.microsoft.com/office/powerpoint/2010/main" val="1945192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参看</a:t>
            </a:r>
            <a:r>
              <a:rPr lang="en-US" altLang="zh-CN" dirty="0"/>
              <a:t>collectors</a:t>
            </a:r>
            <a:r>
              <a:rPr lang="zh-CN" altLang="en-US" dirty="0"/>
              <a:t>帮助文档</a:t>
            </a:r>
            <a:endParaRPr lang="en" altLang="zh-CN" dirty="0"/>
          </a:p>
          <a:p>
            <a:r>
              <a:rPr lang="en" altLang="zh-CN" dirty="0"/>
              <a:t>// Accumulate names into a List List&lt;String&gt; list = </a:t>
            </a:r>
            <a:r>
              <a:rPr lang="en" altLang="zh-CN" dirty="0" err="1"/>
              <a:t>people.stream</a:t>
            </a:r>
            <a:r>
              <a:rPr lang="en" altLang="zh-CN" dirty="0"/>
              <a:t>().map(Person::</a:t>
            </a:r>
            <a:r>
              <a:rPr lang="en" altLang="zh-CN" dirty="0" err="1"/>
              <a:t>getName</a:t>
            </a:r>
            <a:r>
              <a:rPr lang="en" altLang="zh-CN" dirty="0"/>
              <a:t>).collect(</a:t>
            </a:r>
            <a:r>
              <a:rPr lang="en" altLang="zh-CN" dirty="0" err="1"/>
              <a:t>Collectors.toList</a:t>
            </a:r>
            <a:r>
              <a:rPr lang="en" altLang="zh-CN" dirty="0"/>
              <a:t>());</a:t>
            </a:r>
          </a:p>
          <a:p>
            <a:r>
              <a:rPr lang="en" altLang="zh-CN"/>
              <a:t>// </a:t>
            </a:r>
            <a:r>
              <a:rPr lang="en" altLang="zh-CN" dirty="0"/>
              <a:t>Accumulate names into a </a:t>
            </a:r>
            <a:r>
              <a:rPr lang="en" altLang="zh-CN" dirty="0" err="1"/>
              <a:t>TreeSet</a:t>
            </a:r>
            <a:r>
              <a:rPr lang="en" altLang="zh-CN" dirty="0"/>
              <a:t> Set&lt;String&gt; set = </a:t>
            </a:r>
            <a:r>
              <a:rPr lang="en" altLang="zh-CN" dirty="0" err="1"/>
              <a:t>people.stream</a:t>
            </a:r>
            <a:r>
              <a:rPr lang="en" altLang="zh-CN" dirty="0"/>
              <a:t>().map(Person::</a:t>
            </a:r>
            <a:r>
              <a:rPr lang="en" altLang="zh-CN" dirty="0" err="1"/>
              <a:t>getName</a:t>
            </a:r>
            <a:r>
              <a:rPr lang="en" altLang="zh-CN" dirty="0"/>
              <a:t>).collect(</a:t>
            </a:r>
            <a:r>
              <a:rPr lang="en" altLang="zh-CN" dirty="0" err="1"/>
              <a:t>Collectors.toCollection</a:t>
            </a:r>
            <a:r>
              <a:rPr lang="en" altLang="zh-CN" dirty="0"/>
              <a:t>(</a:t>
            </a:r>
            <a:r>
              <a:rPr lang="en" altLang="zh-CN" dirty="0" err="1"/>
              <a:t>TreeSet</a:t>
            </a:r>
            <a:r>
              <a:rPr lang="en" altLang="zh-CN" dirty="0"/>
              <a:t>::new)); </a:t>
            </a:r>
          </a:p>
          <a:p>
            <a:r>
              <a:rPr lang="en" altLang="zh-CN" dirty="0"/>
              <a:t>// Convert elements to strings and concatenate them, separated by commas String joined = </a:t>
            </a:r>
            <a:r>
              <a:rPr lang="en" altLang="zh-CN" dirty="0" err="1"/>
              <a:t>things.stream</a:t>
            </a:r>
            <a:r>
              <a:rPr lang="en" altLang="zh-CN" dirty="0"/>
              <a:t>() .map(Object::</a:t>
            </a:r>
            <a:r>
              <a:rPr lang="en" altLang="zh-CN" dirty="0" err="1"/>
              <a:t>toString</a:t>
            </a:r>
            <a:r>
              <a:rPr lang="en" altLang="zh-CN" dirty="0"/>
              <a:t>) .collect(</a:t>
            </a:r>
            <a:r>
              <a:rPr lang="en" altLang="zh-CN" dirty="0" err="1"/>
              <a:t>Collectors.joining</a:t>
            </a:r>
            <a:r>
              <a:rPr lang="en" altLang="zh-CN" dirty="0"/>
              <a:t>(", ")); </a:t>
            </a:r>
          </a:p>
          <a:p>
            <a:r>
              <a:rPr lang="en" altLang="zh-CN" dirty="0"/>
              <a:t>// Compute sum of salaries of employee </a:t>
            </a:r>
            <a:r>
              <a:rPr lang="en" altLang="zh-CN" dirty="0" err="1"/>
              <a:t>int</a:t>
            </a:r>
            <a:r>
              <a:rPr lang="en" altLang="zh-CN" dirty="0"/>
              <a:t> total = </a:t>
            </a:r>
            <a:r>
              <a:rPr lang="en" altLang="zh-CN" dirty="0" err="1"/>
              <a:t>employees.stream</a:t>
            </a:r>
            <a:r>
              <a:rPr lang="en" altLang="zh-CN" dirty="0"/>
              <a:t>() .collect(</a:t>
            </a:r>
            <a:r>
              <a:rPr lang="en" altLang="zh-CN" dirty="0" err="1"/>
              <a:t>Collectors.summingInt</a:t>
            </a:r>
            <a:r>
              <a:rPr lang="en" altLang="zh-CN" dirty="0"/>
              <a:t>(Employee::</a:t>
            </a:r>
            <a:r>
              <a:rPr lang="en" altLang="zh-CN" dirty="0" err="1"/>
              <a:t>getSalary</a:t>
            </a:r>
            <a:r>
              <a:rPr lang="en" altLang="zh-CN" dirty="0"/>
              <a:t>))); </a:t>
            </a:r>
          </a:p>
          <a:p>
            <a:r>
              <a:rPr lang="en" altLang="zh-CN" dirty="0"/>
              <a:t>// Group employees by department Map&lt;Department, List&lt;Employee&gt;&gt; </a:t>
            </a:r>
            <a:r>
              <a:rPr lang="en" altLang="zh-CN" dirty="0" err="1"/>
              <a:t>byDept</a:t>
            </a:r>
            <a:r>
              <a:rPr lang="en" altLang="zh-CN" dirty="0"/>
              <a:t> = </a:t>
            </a:r>
            <a:r>
              <a:rPr lang="en" altLang="zh-CN" dirty="0" err="1"/>
              <a:t>employees.stream</a:t>
            </a:r>
            <a:r>
              <a:rPr lang="en" altLang="zh-CN" dirty="0"/>
              <a:t>() .collect(</a:t>
            </a:r>
            <a:r>
              <a:rPr lang="en" altLang="zh-CN" dirty="0" err="1"/>
              <a:t>Collectors.groupingBy</a:t>
            </a:r>
            <a:r>
              <a:rPr lang="en" altLang="zh-CN" dirty="0"/>
              <a:t>(Employee::</a:t>
            </a:r>
            <a:r>
              <a:rPr lang="en" altLang="zh-CN" dirty="0" err="1"/>
              <a:t>getDepartment</a:t>
            </a:r>
            <a:r>
              <a:rPr lang="en" altLang="zh-CN" dirty="0"/>
              <a:t>)); </a:t>
            </a:r>
          </a:p>
          <a:p>
            <a:r>
              <a:rPr lang="en" altLang="zh-CN" dirty="0"/>
              <a:t>// Compute sum of salaries by department Map&lt;Department, Integer&gt; </a:t>
            </a:r>
            <a:r>
              <a:rPr lang="en" altLang="zh-CN" dirty="0" err="1"/>
              <a:t>totalByDept</a:t>
            </a:r>
            <a:r>
              <a:rPr lang="en" altLang="zh-CN" dirty="0"/>
              <a:t> = </a:t>
            </a:r>
            <a:r>
              <a:rPr lang="en" altLang="zh-CN" dirty="0" err="1"/>
              <a:t>employees.stream</a:t>
            </a:r>
            <a:r>
              <a:rPr lang="en" altLang="zh-CN" dirty="0"/>
              <a:t>() .collect(</a:t>
            </a:r>
            <a:r>
              <a:rPr lang="en" altLang="zh-CN" dirty="0" err="1"/>
              <a:t>Collectors.groupingBy</a:t>
            </a:r>
            <a:r>
              <a:rPr lang="en" altLang="zh-CN" dirty="0"/>
              <a:t>(Employee::</a:t>
            </a:r>
            <a:r>
              <a:rPr lang="en" altLang="zh-CN" dirty="0" err="1"/>
              <a:t>getDepartment</a:t>
            </a:r>
            <a:r>
              <a:rPr lang="en" altLang="zh-CN" dirty="0"/>
              <a:t>, </a:t>
            </a:r>
            <a:r>
              <a:rPr lang="en" altLang="zh-CN" dirty="0" err="1"/>
              <a:t>Collectors.summingInt</a:t>
            </a:r>
            <a:r>
              <a:rPr lang="en" altLang="zh-CN" dirty="0"/>
              <a:t>(Employee::</a:t>
            </a:r>
            <a:r>
              <a:rPr lang="en" altLang="zh-CN" dirty="0" err="1"/>
              <a:t>getSalary</a:t>
            </a:r>
            <a:r>
              <a:rPr lang="en" altLang="zh-CN" dirty="0"/>
              <a:t>)));</a:t>
            </a:r>
          </a:p>
          <a:p>
            <a:r>
              <a:rPr lang="en" altLang="zh-CN" dirty="0"/>
              <a:t> // Partition students into passing and failing Map&lt;Boolean, List&lt;Student&gt;&gt; </a:t>
            </a:r>
            <a:r>
              <a:rPr lang="en" altLang="zh-CN" dirty="0" err="1"/>
              <a:t>passingFailing</a:t>
            </a:r>
            <a:r>
              <a:rPr lang="en" altLang="zh-CN" dirty="0"/>
              <a:t> = </a:t>
            </a:r>
            <a:r>
              <a:rPr lang="en" altLang="zh-CN" dirty="0" err="1"/>
              <a:t>students.stream</a:t>
            </a:r>
            <a:r>
              <a:rPr lang="en" altLang="zh-CN" dirty="0"/>
              <a:t>() .collect(</a:t>
            </a:r>
            <a:r>
              <a:rPr lang="en" altLang="zh-CN" dirty="0" err="1"/>
              <a:t>Collectors.partitioningBy</a:t>
            </a:r>
            <a:r>
              <a:rPr lang="en" altLang="zh-CN" dirty="0"/>
              <a:t>(s -&gt; </a:t>
            </a:r>
            <a:r>
              <a:rPr lang="en" altLang="zh-CN" dirty="0" err="1"/>
              <a:t>s.getGrade</a:t>
            </a:r>
            <a:r>
              <a:rPr lang="en" altLang="zh-CN" dirty="0"/>
              <a:t>() &gt;= PASS_THRESHOLD));</a:t>
            </a:r>
            <a:endParaRPr kumimoji="1" lang="zh-CN" altLang="en-US" dirty="0"/>
          </a:p>
        </p:txBody>
      </p:sp>
      <p:sp>
        <p:nvSpPr>
          <p:cNvPr id="4" name="灯片编号占位符 3"/>
          <p:cNvSpPr>
            <a:spLocks noGrp="1"/>
          </p:cNvSpPr>
          <p:nvPr>
            <p:ph type="sldNum" sz="quarter" idx="5"/>
          </p:nvPr>
        </p:nvSpPr>
        <p:spPr/>
        <p:txBody>
          <a:bodyPr/>
          <a:lstStyle/>
          <a:p>
            <a:fld id="{6E18FB5E-0F6D-4524-A049-DDF7F214D14D}" type="slidenum">
              <a:rPr lang="en-US" altLang="zh-CN" smtClean="0"/>
              <a:pPr/>
              <a:t>63</a:t>
            </a:fld>
            <a:endParaRPr lang="en-US" altLang="zh-CN"/>
          </a:p>
        </p:txBody>
      </p:sp>
    </p:spTree>
    <p:extLst>
      <p:ext uri="{BB962C8B-B14F-4D97-AF65-F5344CB8AC3E}">
        <p14:creationId xmlns:p14="http://schemas.microsoft.com/office/powerpoint/2010/main" val="3687218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16"/>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tLang="zh-CN">
                <a:latin typeface="Lucida Sans Unicode" pitchFamily="34" charset="0"/>
                <a:ea typeface="宋体" panose="02010600030101010101" pitchFamily="2" charset="-122"/>
                <a:cs typeface="Arial" charset="0"/>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10" name="Straight Connector 23"/>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defRPr>
            </a:lvl1pPr>
            <a:extLst/>
          </a:lstStyle>
          <a:p>
            <a:r>
              <a:rPr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a:xfrm>
            <a:off x="6727825" y="6408738"/>
            <a:ext cx="1919288" cy="365125"/>
          </a:xfrm>
          <a:prstGeom prst="rect">
            <a:avLst/>
          </a:prstGeom>
        </p:spPr>
        <p:txBody>
          <a:bodyPr/>
          <a:lstStyle>
            <a:lvl1pPr eaLnBrk="1" hangingPunct="1">
              <a:defRPr>
                <a:solidFill>
                  <a:srgbClr val="FFFFFF"/>
                </a:solidFill>
                <a:latin typeface="Arial" charset="0"/>
                <a:ea typeface="+mn-ea"/>
                <a:cs typeface="Arial" charset="0"/>
              </a:defRPr>
            </a:lvl1pPr>
          </a:lstStyle>
          <a:p>
            <a:pPr>
              <a:defRPr/>
            </a:pPr>
            <a:endParaRPr lang="en-US" altLang="zh-CN"/>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5AB27090-7979-4D98-976A-0910842C52A9}"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7"/>
          <p:cNvSpPr>
            <a:spLocks noGrp="1"/>
          </p:cNvSpPr>
          <p:nvPr>
            <p:ph type="sldNum" sz="quarter" idx="10"/>
          </p:nvPr>
        </p:nvSpPr>
        <p:spPr/>
        <p:txBody>
          <a:bodyPr/>
          <a:lstStyle>
            <a:lvl1pPr>
              <a:defRPr/>
            </a:lvl1pPr>
          </a:lstStyle>
          <a:p>
            <a:fld id="{C70C3556-FF26-4D8A-AA03-1B2C3613A0A4}"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7"/>
          <p:cNvSpPr>
            <a:spLocks noGrp="1"/>
          </p:cNvSpPr>
          <p:nvPr>
            <p:ph type="sldNum" sz="quarter" idx="10"/>
          </p:nvPr>
        </p:nvSpPr>
        <p:spPr/>
        <p:txBody>
          <a:bodyPr/>
          <a:lstStyle>
            <a:lvl1pPr>
              <a:defRPr/>
            </a:lvl1pPr>
          </a:lstStyle>
          <a:p>
            <a:fld id="{C820D75C-8B3E-4B1A-95BA-A264FA7D9004}"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7"/>
          <p:cNvSpPr>
            <a:spLocks noGrp="1"/>
          </p:cNvSpPr>
          <p:nvPr>
            <p:ph type="sldNum" sz="quarter" idx="10"/>
          </p:nvPr>
        </p:nvSpPr>
        <p:spPr/>
        <p:txBody>
          <a:bodyPr/>
          <a:lstStyle>
            <a:lvl1pPr>
              <a:defRPr/>
            </a:lvl1pPr>
          </a:lstStyle>
          <a:p>
            <a:fld id="{08FD690D-8DC6-46B5-B7E4-40C00D930F0E}"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lvl1pPr>
          </a:lstStyle>
          <a:p>
            <a:fld id="{07BEF9B8-1032-4584-8216-DB6F80BB6BD6}"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Slide Number Placeholder 5"/>
          <p:cNvSpPr>
            <a:spLocks noGrp="1"/>
          </p:cNvSpPr>
          <p:nvPr>
            <p:ph type="sldNum" sz="quarter" idx="10"/>
          </p:nvPr>
        </p:nvSpPr>
        <p:spPr/>
        <p:txBody>
          <a:bodyPr/>
          <a:lstStyle>
            <a:lvl1pPr>
              <a:defRPr/>
            </a:lvl1pPr>
          </a:lstStyle>
          <a:p>
            <a:fld id="{02194F3D-354B-480E-AE02-3E6EA45825B9}"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lvl1pPr>
              <a:defRPr>
                <a:effectLst>
                  <a:outerShdw blurRad="38100" dist="38100" dir="2700000" algn="tl">
                    <a:srgbClr val="000000">
                      <a:alpha val="43137"/>
                    </a:srgbClr>
                  </a:outerShdw>
                </a:effectLst>
              </a:defRPr>
            </a:lvl1pPr>
            <a:extLst/>
          </a:lstStyle>
          <a:p>
            <a:r>
              <a:rPr lang="en-US"/>
              <a:t>Click to edit Master title style</a:t>
            </a:r>
          </a:p>
        </p:txBody>
      </p:sp>
      <p:sp>
        <p:nvSpPr>
          <p:cNvPr id="5" name="Slide Number Placeholder 6"/>
          <p:cNvSpPr>
            <a:spLocks noGrp="1"/>
          </p:cNvSpPr>
          <p:nvPr>
            <p:ph type="sldNum" sz="quarter" idx="10"/>
          </p:nvPr>
        </p:nvSpPr>
        <p:spPr/>
        <p:txBody>
          <a:bodyPr/>
          <a:lstStyle>
            <a:lvl1pPr>
              <a:defRPr/>
            </a:lvl1pPr>
          </a:lstStyle>
          <a:p>
            <a:fld id="{141FF083-28EF-4B13-8167-8A0C97FE9BA5}"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p:cNvSpPr>
            <a:spLocks noGrp="1"/>
          </p:cNvSpPr>
          <p:nvPr>
            <p:ph type="sldNum" sz="quarter" idx="10"/>
          </p:nvPr>
        </p:nvSpPr>
        <p:spPr/>
        <p:txBody>
          <a:bodyPr/>
          <a:lstStyle>
            <a:lvl1pPr>
              <a:defRPr/>
            </a:lvl1pPr>
          </a:lstStyle>
          <a:p>
            <a:fld id="{09AC1788-AE7A-4157-A522-6F8DEF3A8C1F}" type="slidenum">
              <a:rPr lang="en-US" altLang="zh-CN"/>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Slide Number Placeholder 4"/>
          <p:cNvSpPr>
            <a:spLocks noGrp="1"/>
          </p:cNvSpPr>
          <p:nvPr>
            <p:ph type="sldNum" sz="quarter" idx="10"/>
          </p:nvPr>
        </p:nvSpPr>
        <p:spPr/>
        <p:txBody>
          <a:bodyPr/>
          <a:lstStyle>
            <a:lvl1pPr>
              <a:defRPr/>
            </a:lvl1pPr>
          </a:lstStyle>
          <a:p>
            <a:fld id="{75AA2FD0-7DBC-4BA4-AA57-9AD59E46B390}"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7"/>
          <p:cNvSpPr>
            <a:spLocks noGrp="1"/>
          </p:cNvSpPr>
          <p:nvPr>
            <p:ph type="sldNum" sz="quarter" idx="10"/>
          </p:nvPr>
        </p:nvSpPr>
        <p:spPr/>
        <p:txBody>
          <a:bodyPr/>
          <a:lstStyle>
            <a:lvl1pPr>
              <a:defRPr/>
            </a:lvl1pPr>
          </a:lstStyle>
          <a:p>
            <a:fld id="{6A510377-3509-4C51-A420-1A61A370C720}"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p:cNvSpPr>
            <a:spLocks noGrp="1"/>
          </p:cNvSpPr>
          <p:nvPr>
            <p:ph type="sldNum" sz="quarter" idx="10"/>
          </p:nvPr>
        </p:nvSpPr>
        <p:spPr/>
        <p:txBody>
          <a:bodyPr/>
          <a:lstStyle>
            <a:lvl1pPr>
              <a:defRPr/>
            </a:lvl1pPr>
          </a:lstStyle>
          <a:p>
            <a:fld id="{DA8F2FD8-29F6-4255-9FE4-A5B9736B8110}" type="slidenum">
              <a:rPr lang="en-US" altLang="zh-CN"/>
              <a:pPr/>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tLang="zh-CN">
              <a:latin typeface="Lucida Sans Unicode" pitchFamily="34" charset="0"/>
              <a:ea typeface="宋体" panose="02010600030101010101" pitchFamily="2" charset="-122"/>
              <a:cs typeface="Arial" charset="0"/>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7" name="Right Triangle 19"/>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8" name="Straight Connector 2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endParaRPr lang="zh-CN" altLang="zh-CN">
              <a:solidFill>
                <a:srgbClr val="FFFFFF"/>
              </a:solidFill>
              <a:cs typeface="Arial" charset="0"/>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Slide Number Placeholder 6"/>
          <p:cNvSpPr>
            <a:spLocks noGrp="1"/>
          </p:cNvSpPr>
          <p:nvPr>
            <p:ph type="sldNum" sz="quarter" idx="10"/>
          </p:nvPr>
        </p:nvSpPr>
        <p:spPr/>
        <p:txBody>
          <a:bodyPr/>
          <a:lstStyle>
            <a:lvl1pPr>
              <a:defRPr/>
            </a:lvl1pPr>
          </a:lstStyle>
          <a:p>
            <a:fld id="{AC7761FE-DD74-4F83-94C8-21154D4778AF}" type="slidenum">
              <a:rPr lang="en-US" altLang="zh-CN"/>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hangingPunct="1">
              <a:defRPr/>
            </a:pPr>
            <a:endParaRPr lang="en-US" altLang="zh-CN">
              <a:latin typeface="Lucida Sans Unicode" pitchFamily="34" charset="0"/>
              <a:ea typeface="宋体" panose="02010600030101010101" pitchFamily="2" charset="-122"/>
              <a:cs typeface="Arial" charset="0"/>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zh-CN" alt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zh-CN" altLang="zh-CN">
              <a:solidFill>
                <a:srgbClr val="FFFFFF"/>
              </a:solidFill>
              <a:cs typeface="Arial"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dirty="0"/>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Lucida Sans Unicode" pitchFamily="34" charset="0"/>
              </a:defRPr>
            </a:lvl1pPr>
          </a:lstStyle>
          <a:p>
            <a:fld id="{8B0A3032-6C14-4039-9877-244208D50FED}" type="slidenum">
              <a:rPr lang="en-US" altLang="zh-CN"/>
              <a:pPr/>
              <a:t>‹#›</a:t>
            </a:fld>
            <a:endParaRPr lang="en-US" altLang="zh-CN"/>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zh-CN" altLang="zh-CN">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62" r:id="rId7"/>
    <p:sldLayoutId id="2147483872" r:id="rId8"/>
    <p:sldLayoutId id="2147483873" r:id="rId9"/>
    <p:sldLayoutId id="2147483863" r:id="rId10"/>
    <p:sldLayoutId id="2147483864" r:id="rId11"/>
    <p:sldLayoutId id="2147483865" r:id="rId12"/>
  </p:sldLayoutIdLst>
  <p:hf sldNum="0" hdr="0" dt="0"/>
  <p:txStyles>
    <p:titleStyle>
      <a:lvl1pPr algn="l" rtl="0" eaLnBrk="0" fontAlgn="base" hangingPunct="0">
        <a:spcBef>
          <a:spcPct val="0"/>
        </a:spcBef>
        <a:spcAft>
          <a:spcPct val="0"/>
        </a:spcAft>
        <a:defRPr sz="4100" b="1" kern="1200">
          <a:solidFill>
            <a:schemeClr val="tx2"/>
          </a:solidFill>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lnSpc>
          <a:spcPct val="150000"/>
        </a:lnSpc>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lnSpc>
          <a:spcPct val="150000"/>
        </a:lnSpc>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lnSpc>
          <a:spcPct val="150000"/>
        </a:lnSpc>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lnSpc>
          <a:spcPct val="150000"/>
        </a:lnSpc>
        <a:spcBef>
          <a:spcPts val="350"/>
        </a:spcBef>
        <a:spcAft>
          <a:spcPct val="0"/>
        </a:spcAft>
        <a:buClr>
          <a:schemeClr val="accent2"/>
        </a:buClr>
        <a:buChar char="–"/>
        <a:defRPr sz="1900" kern="1200">
          <a:solidFill>
            <a:schemeClr val="tx1"/>
          </a:solidFill>
          <a:latin typeface="+mn-lt"/>
          <a:ea typeface="+mn-ea"/>
          <a:cs typeface="+mn-cs"/>
        </a:defRPr>
      </a:lvl4pPr>
      <a:lvl5pPr marL="1143000" indent="-228600" algn="l" rtl="0" eaLnBrk="0" fontAlgn="base" hangingPunct="0">
        <a:lnSpc>
          <a:spcPct val="150000"/>
        </a:lnSpc>
        <a:spcBef>
          <a:spcPts val="350"/>
        </a:spcBef>
        <a:spcAft>
          <a:spcPct val="0"/>
        </a:spcAft>
        <a:buClr>
          <a:schemeClr val="accent2"/>
        </a:buClr>
        <a:buChar cha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oracle.com/javase/9/docs/api/java/util/function/IntPredicate.html" TargetMode="External"/><Relationship Id="rId2" Type="http://schemas.openxmlformats.org/officeDocument/2006/relationships/hyperlink" Target="https://docs.oracle.com/javase/9/docs/api/java/util/stream/IntStream.html"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javase/9/docs/api/java/util/stream/IntStream.ht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docs.oracle.com/javase/9/docs/api/java/util/function/IntUnaryOperator.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zh-CN" altLang="en-US" dirty="0"/>
              <a:t>第九章</a:t>
            </a:r>
            <a:br>
              <a:rPr lang="en-US" dirty="0"/>
            </a:br>
            <a:r>
              <a:rPr lang="pt-BR" altLang="zh-CN" sz="4200" dirty="0"/>
              <a:t>Lambdas </a:t>
            </a:r>
            <a:r>
              <a:rPr lang="zh-CN" altLang="pt-BR" sz="4200" dirty="0"/>
              <a:t>和</a:t>
            </a:r>
            <a:r>
              <a:rPr lang="pt-BR" altLang="zh-CN" sz="4200" dirty="0"/>
              <a:t> </a:t>
            </a:r>
            <a:r>
              <a:rPr lang="en-US" altLang="zh-CN" sz="4200" dirty="0"/>
              <a:t>Streams</a:t>
            </a:r>
            <a:endParaRPr lang="en-US" sz="4200" dirty="0"/>
          </a:p>
        </p:txBody>
      </p:sp>
      <p:sp>
        <p:nvSpPr>
          <p:cNvPr id="11267" name="Subtitle 2"/>
          <p:cNvSpPr>
            <a:spLocks noGrp="1"/>
          </p:cNvSpPr>
          <p:nvPr>
            <p:ph type="subTitle" idx="1"/>
          </p:nvPr>
        </p:nvSpPr>
        <p:spPr>
          <a:xfrm>
            <a:off x="685800" y="3611563"/>
            <a:ext cx="7772400" cy="1200150"/>
          </a:xfrm>
        </p:spPr>
        <p:txBody>
          <a:bodyPr/>
          <a:lstStyle/>
          <a:p>
            <a:pPr marR="0"/>
            <a:endParaRPr lang="en-US" altLang="zh-CN">
              <a:ea typeface="宋体"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Return a stream with a collection</a:t>
            </a:r>
            <a:endParaRPr lang="zh-CN" altLang="en-US" dirty="0"/>
          </a:p>
        </p:txBody>
      </p:sp>
      <p:sp>
        <p:nvSpPr>
          <p:cNvPr id="3" name="文本占位符 2"/>
          <p:cNvSpPr>
            <a:spLocks noGrp="1"/>
          </p:cNvSpPr>
          <p:nvPr>
            <p:ph type="body" idx="1"/>
          </p:nvPr>
        </p:nvSpPr>
        <p:spPr/>
        <p:txBody>
          <a:bodyPr/>
          <a:lstStyle/>
          <a:p>
            <a:r>
              <a:rPr lang="en-US" altLang="zh-CN" dirty="0"/>
              <a:t>Interface Collection&lt;E&gt;</a:t>
            </a:r>
          </a:p>
          <a:p>
            <a:endParaRPr lang="en-US" altLang="zh-CN" dirty="0"/>
          </a:p>
          <a:p>
            <a:endParaRPr lang="en-US" altLang="zh-CN" dirty="0"/>
          </a:p>
          <a:p>
            <a:endParaRPr lang="en-US" altLang="zh-CN" dirty="0"/>
          </a:p>
          <a:p>
            <a:pPr lvl="1"/>
            <a:endParaRPr lang="zh-CN" altLang="en-US" dirty="0"/>
          </a:p>
        </p:txBody>
      </p:sp>
      <p:pic>
        <p:nvPicPr>
          <p:cNvPr id="5" name="图片 4"/>
          <p:cNvPicPr>
            <a:picLocks noChangeAspect="1"/>
          </p:cNvPicPr>
          <p:nvPr/>
        </p:nvPicPr>
        <p:blipFill>
          <a:blip r:embed="rId2"/>
          <a:stretch>
            <a:fillRect/>
          </a:stretch>
        </p:blipFill>
        <p:spPr>
          <a:xfrm>
            <a:off x="750139" y="2362200"/>
            <a:ext cx="7943850" cy="609600"/>
          </a:xfrm>
          <a:prstGeom prst="rect">
            <a:avLst/>
          </a:prstGeom>
        </p:spPr>
      </p:pic>
      <p:pic>
        <p:nvPicPr>
          <p:cNvPr id="6" name="图片 5"/>
          <p:cNvPicPr>
            <a:picLocks noChangeAspect="1"/>
          </p:cNvPicPr>
          <p:nvPr/>
        </p:nvPicPr>
        <p:blipFill>
          <a:blip r:embed="rId3"/>
          <a:stretch>
            <a:fillRect/>
          </a:stretch>
        </p:blipFill>
        <p:spPr>
          <a:xfrm>
            <a:off x="750139" y="3035300"/>
            <a:ext cx="7022261" cy="622300"/>
          </a:xfrm>
          <a:prstGeom prst="rect">
            <a:avLst/>
          </a:prstGeom>
        </p:spPr>
      </p:pic>
    </p:spTree>
    <p:extLst>
      <p:ext uri="{BB962C8B-B14F-4D97-AF65-F5344CB8AC3E}">
        <p14:creationId xmlns:p14="http://schemas.microsoft.com/office/powerpoint/2010/main" val="28796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Return a stream with an array</a:t>
            </a:r>
            <a:br>
              <a:rPr lang="en-US" altLang="zh-CN" dirty="0"/>
            </a:br>
            <a:r>
              <a:rPr lang="en-US" altLang="zh-CN" dirty="0"/>
              <a:t>Class </a:t>
            </a:r>
            <a:r>
              <a:rPr lang="en-US" altLang="zh-CN" dirty="0">
                <a:solidFill>
                  <a:srgbClr val="FF0000"/>
                </a:solidFill>
              </a:rPr>
              <a:t>Arrays</a:t>
            </a:r>
            <a:endParaRPr lang="zh-CN" altLang="en-US" dirty="0">
              <a:solidFill>
                <a:srgbClr val="FF0000"/>
              </a:solidFill>
            </a:endParaRPr>
          </a:p>
        </p:txBody>
      </p:sp>
      <p:pic>
        <p:nvPicPr>
          <p:cNvPr id="4" name="图片 3"/>
          <p:cNvPicPr>
            <a:picLocks noChangeAspect="1"/>
          </p:cNvPicPr>
          <p:nvPr/>
        </p:nvPicPr>
        <p:blipFill>
          <a:blip r:embed="rId2"/>
          <a:stretch>
            <a:fillRect/>
          </a:stretch>
        </p:blipFill>
        <p:spPr>
          <a:xfrm>
            <a:off x="304800" y="1417638"/>
            <a:ext cx="8763000" cy="4810125"/>
          </a:xfrm>
          <a:prstGeom prst="rect">
            <a:avLst/>
          </a:prstGeom>
        </p:spPr>
      </p:pic>
    </p:spTree>
    <p:extLst>
      <p:ext uri="{BB962C8B-B14F-4D97-AF65-F5344CB8AC3E}">
        <p14:creationId xmlns:p14="http://schemas.microsoft.com/office/powerpoint/2010/main" val="90363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9.2 Streams</a:t>
            </a:r>
            <a:r>
              <a:rPr lang="zh-CN" altLang="en-US" dirty="0">
                <a:solidFill>
                  <a:srgbClr val="3380E6"/>
                </a:solidFill>
                <a:latin typeface="Arial"/>
              </a:rPr>
              <a:t> </a:t>
            </a:r>
            <a:r>
              <a:rPr lang="en-US" altLang="zh-CN" dirty="0">
                <a:solidFill>
                  <a:srgbClr val="3380E6"/>
                </a:solidFill>
                <a:latin typeface="Arial"/>
              </a:rPr>
              <a:t>and</a:t>
            </a:r>
            <a:r>
              <a:rPr lang="zh-CN" altLang="en-US" dirty="0">
                <a:solidFill>
                  <a:srgbClr val="3380E6"/>
                </a:solidFill>
                <a:latin typeface="Arial"/>
              </a:rPr>
              <a:t> </a:t>
            </a:r>
            <a:r>
              <a:rPr lang="en-US" altLang="zh-CN" dirty="0">
                <a:solidFill>
                  <a:srgbClr val="3380E6"/>
                </a:solidFill>
                <a:latin typeface="Arial"/>
              </a:rPr>
              <a:t>Reduction(cont.)</a:t>
            </a:r>
            <a:endParaRPr lang="en" altLang="zh-CN" dirty="0"/>
          </a:p>
        </p:txBody>
      </p:sp>
      <p:sp>
        <p:nvSpPr>
          <p:cNvPr id="11" name="文本占位符 2">
            <a:extLst>
              <a:ext uri="{FF2B5EF4-FFF2-40B4-BE49-F238E27FC236}">
                <a16:creationId xmlns:a16="http://schemas.microsoft.com/office/drawing/2014/main" id="{7178CB3B-4634-0C42-83BE-6281B516581F}"/>
              </a:ext>
            </a:extLst>
          </p:cNvPr>
          <p:cNvSpPr>
            <a:spLocks noGrp="1"/>
          </p:cNvSpPr>
          <p:nvPr>
            <p:ph type="body" idx="1"/>
          </p:nvPr>
        </p:nvSpPr>
        <p:spPr>
          <a:xfrm>
            <a:off x="457200" y="1481138"/>
            <a:ext cx="8229600" cy="5148262"/>
          </a:xfrm>
          <a:solidFill>
            <a:schemeClr val="bg1"/>
          </a:solidFill>
        </p:spPr>
        <p:txBody>
          <a:bodyPr/>
          <a:lstStyle/>
          <a:p>
            <a:pPr>
              <a:lnSpc>
                <a:spcPct val="100000"/>
              </a:lnSpc>
            </a:pPr>
            <a:r>
              <a:rPr lang="en" altLang="zh-CN" sz="2800" b="1" dirty="0">
                <a:solidFill>
                  <a:srgbClr val="FF0000"/>
                </a:solidFill>
                <a:latin typeface="Helvetica" pitchFamily="2" charset="0"/>
              </a:rPr>
              <a:t>Intermediate operation</a:t>
            </a:r>
            <a:r>
              <a:rPr lang="en-US" altLang="zh-CN" sz="2800" b="1" dirty="0">
                <a:solidFill>
                  <a:srgbClr val="FF0000"/>
                </a:solidFill>
                <a:latin typeface="Helvetica" pitchFamily="2" charset="0"/>
              </a:rPr>
              <a:t>s</a:t>
            </a:r>
            <a:r>
              <a:rPr lang="zh-CN" altLang="en-US" sz="2800" b="1" dirty="0">
                <a:solidFill>
                  <a:srgbClr val="FF0000"/>
                </a:solidFill>
                <a:latin typeface="Helvetica" pitchFamily="2" charset="0"/>
              </a:rPr>
              <a:t>（中间操作）</a:t>
            </a:r>
            <a:endParaRPr lang="en-US" altLang="zh-CN" sz="2800" b="1" dirty="0">
              <a:solidFill>
                <a:srgbClr val="FF0000"/>
              </a:solidFill>
              <a:latin typeface="Helvetica" pitchFamily="2" charset="0"/>
            </a:endParaRPr>
          </a:p>
          <a:p>
            <a:pPr lvl="1">
              <a:lnSpc>
                <a:spcPct val="100000"/>
              </a:lnSpc>
            </a:pPr>
            <a:r>
              <a:rPr lang="en-US" altLang="zh-CN" sz="2400" b="1" dirty="0">
                <a:latin typeface="Helvetica" pitchFamily="2" charset="0"/>
              </a:rPr>
              <a:t>use</a:t>
            </a:r>
            <a:r>
              <a:rPr lang="zh-CN" altLang="en-US" sz="2400" b="1" dirty="0">
                <a:latin typeface="Helvetica" pitchFamily="2" charset="0"/>
              </a:rPr>
              <a:t> </a:t>
            </a:r>
            <a:r>
              <a:rPr lang="en-US" altLang="zh-CN" sz="2400" b="1" dirty="0">
                <a:latin typeface="Helvetica" pitchFamily="2" charset="0"/>
              </a:rPr>
              <a:t>lazy</a:t>
            </a:r>
            <a:r>
              <a:rPr lang="zh-CN" altLang="en-US" sz="2400" b="1" dirty="0">
                <a:latin typeface="Helvetica" pitchFamily="2" charset="0"/>
              </a:rPr>
              <a:t> </a:t>
            </a:r>
            <a:r>
              <a:rPr lang="en-US" altLang="zh-CN" sz="2400" b="1" dirty="0">
                <a:latin typeface="Helvetica" pitchFamily="2" charset="0"/>
              </a:rPr>
              <a:t>evaluation.</a:t>
            </a:r>
            <a:r>
              <a:rPr lang="zh-CN" altLang="en-US" sz="2400" b="1" dirty="0">
                <a:latin typeface="Helvetica" pitchFamily="2" charset="0"/>
              </a:rPr>
              <a:t> </a:t>
            </a:r>
            <a:endParaRPr lang="en-US" altLang="zh-CN" sz="2400" dirty="0">
              <a:latin typeface="Helvetica" pitchFamily="2" charset="0"/>
            </a:endParaRPr>
          </a:p>
          <a:p>
            <a:pPr lvl="1">
              <a:lnSpc>
                <a:spcPct val="100000"/>
              </a:lnSpc>
            </a:pPr>
            <a:r>
              <a:rPr lang="en" altLang="zh-CN" sz="2400" dirty="0">
                <a:latin typeface="Helvetica" pitchFamily="2" charset="0"/>
              </a:rPr>
              <a:t>results in a new stream object</a:t>
            </a:r>
          </a:p>
          <a:p>
            <a:pPr lvl="1">
              <a:lnSpc>
                <a:spcPct val="100000"/>
              </a:lnSpc>
            </a:pPr>
            <a:r>
              <a:rPr lang="en-US" altLang="zh-CN" sz="2400" dirty="0">
                <a:latin typeface="Helvetica" pitchFamily="2" charset="0"/>
              </a:rPr>
              <a:t>map</a:t>
            </a:r>
            <a:r>
              <a:rPr lang="en-US" altLang="zh-CN" sz="2400" b="1" dirty="0">
                <a:latin typeface="Helvetica" pitchFamily="2" charset="0"/>
              </a:rPr>
              <a:t>,</a:t>
            </a:r>
            <a:r>
              <a:rPr lang="en" altLang="zh-CN" dirty="0"/>
              <a:t> filter</a:t>
            </a:r>
            <a:r>
              <a:rPr lang="en-US" altLang="zh-CN" dirty="0"/>
              <a:t>,</a:t>
            </a:r>
            <a:r>
              <a:rPr lang="en" altLang="zh-CN" dirty="0"/>
              <a:t> distinct</a:t>
            </a:r>
            <a:r>
              <a:rPr lang="en-US" altLang="zh-CN" dirty="0"/>
              <a:t>,</a:t>
            </a:r>
            <a:r>
              <a:rPr lang="en" altLang="zh-CN" dirty="0"/>
              <a:t> limit</a:t>
            </a:r>
            <a:r>
              <a:rPr lang="en-US" altLang="zh-CN" dirty="0"/>
              <a:t>,</a:t>
            </a:r>
            <a:r>
              <a:rPr lang="en" altLang="zh-CN" dirty="0"/>
              <a:t> sorted</a:t>
            </a:r>
            <a:endParaRPr lang="en" altLang="zh-CN" sz="2400" b="1" dirty="0">
              <a:solidFill>
                <a:srgbClr val="FF0000"/>
              </a:solidFill>
              <a:latin typeface="Helvetica" pitchFamily="2" charset="0"/>
            </a:endParaRPr>
          </a:p>
          <a:p>
            <a:pPr>
              <a:lnSpc>
                <a:spcPct val="100000"/>
              </a:lnSpc>
            </a:pPr>
            <a:r>
              <a:rPr lang="en" altLang="zh-CN" sz="2800" b="1" dirty="0">
                <a:solidFill>
                  <a:srgbClr val="FF0000"/>
                </a:solidFill>
                <a:latin typeface="Helvetica" pitchFamily="2" charset="0"/>
              </a:rPr>
              <a:t>Terminal operation</a:t>
            </a:r>
            <a:r>
              <a:rPr lang="zh-CN" altLang="en-US" sz="2800" b="1" dirty="0">
                <a:solidFill>
                  <a:srgbClr val="FF0000"/>
                </a:solidFill>
                <a:latin typeface="Helvetica" pitchFamily="2" charset="0"/>
              </a:rPr>
              <a:t>（终止操作、终端操作）</a:t>
            </a:r>
            <a:endParaRPr lang="en" altLang="zh-CN" sz="2800" b="1" dirty="0">
              <a:solidFill>
                <a:srgbClr val="FF0000"/>
              </a:solidFill>
              <a:latin typeface="Helvetica" pitchFamily="2" charset="0"/>
            </a:endParaRPr>
          </a:p>
          <a:p>
            <a:pPr lvl="1">
              <a:lnSpc>
                <a:spcPct val="100000"/>
              </a:lnSpc>
            </a:pPr>
            <a:r>
              <a:rPr lang="en-US" altLang="zh-CN" sz="2400" dirty="0">
                <a:latin typeface="Helvetica" pitchFamily="2" charset="0"/>
              </a:rPr>
              <a:t>use</a:t>
            </a:r>
            <a:r>
              <a:rPr lang="zh-CN" altLang="en-US" sz="2400" dirty="0">
                <a:latin typeface="Helvetica" pitchFamily="2" charset="0"/>
              </a:rPr>
              <a:t> </a:t>
            </a:r>
            <a:r>
              <a:rPr lang="en" altLang="zh-CN" sz="2400" dirty="0">
                <a:latin typeface="Helvetica" pitchFamily="2" charset="0"/>
              </a:rPr>
              <a:t>eager</a:t>
            </a:r>
            <a:r>
              <a:rPr lang="en-US" altLang="zh-CN" sz="2400" dirty="0">
                <a:latin typeface="Helvetica" pitchFamily="2" charset="0"/>
              </a:rPr>
              <a:t> evaluation</a:t>
            </a:r>
            <a:endParaRPr lang="en" altLang="zh-CN" sz="2400" dirty="0">
              <a:latin typeface="Helvetica" pitchFamily="2" charset="0"/>
            </a:endParaRPr>
          </a:p>
          <a:p>
            <a:pPr lvl="1">
              <a:lnSpc>
                <a:spcPct val="100000"/>
              </a:lnSpc>
            </a:pPr>
            <a:r>
              <a:rPr lang="en" altLang="zh-CN" sz="2400" dirty="0">
                <a:latin typeface="Helvetica" pitchFamily="2" charset="0"/>
              </a:rPr>
              <a:t>initiates a stream pipeline’s</a:t>
            </a:r>
            <a:r>
              <a:rPr lang="zh-CN" altLang="en-US" sz="2400" dirty="0">
                <a:latin typeface="Helvetica" pitchFamily="2" charset="0"/>
              </a:rPr>
              <a:t> </a:t>
            </a:r>
            <a:r>
              <a:rPr lang="en" altLang="zh-CN" sz="2400" dirty="0">
                <a:latin typeface="Helvetica" pitchFamily="2" charset="0"/>
              </a:rPr>
              <a:t>processing and produces a result.</a:t>
            </a:r>
          </a:p>
          <a:p>
            <a:pPr lvl="1">
              <a:lnSpc>
                <a:spcPct val="100000"/>
              </a:lnSpc>
            </a:pPr>
            <a:r>
              <a:rPr lang="en" altLang="zh-CN" sz="2400" dirty="0">
                <a:latin typeface="Helvetica" pitchFamily="2" charset="0"/>
              </a:rPr>
              <a:t>count, min, max, average, </a:t>
            </a:r>
            <a:r>
              <a:rPr lang="en" altLang="zh-CN" sz="2400" dirty="0" err="1">
                <a:latin typeface="Helvetica" pitchFamily="2" charset="0"/>
              </a:rPr>
              <a:t>summaryStatistics</a:t>
            </a:r>
            <a:r>
              <a:rPr lang="zh-CN" altLang="en-US" sz="2400" dirty="0">
                <a:latin typeface="Helvetica" pitchFamily="2" charset="0"/>
              </a:rPr>
              <a:t>，</a:t>
            </a:r>
            <a:r>
              <a:rPr lang="en" altLang="zh-CN" sz="2400" dirty="0">
                <a:latin typeface="Helvetica" pitchFamily="2" charset="0"/>
              </a:rPr>
              <a:t>reduce</a:t>
            </a:r>
          </a:p>
          <a:p>
            <a:pPr>
              <a:lnSpc>
                <a:spcPct val="100000"/>
              </a:lnSpc>
            </a:pPr>
            <a:endParaRPr lang="en" altLang="zh-CN" sz="2800" dirty="0">
              <a:latin typeface="Helvetica" pitchFamily="2" charset="0"/>
            </a:endParaRPr>
          </a:p>
          <a:p>
            <a:pPr>
              <a:lnSpc>
                <a:spcPct val="100000"/>
              </a:lnSpc>
            </a:pPr>
            <a:endParaRPr lang="en" altLang="zh-CN" sz="2800" dirty="0">
              <a:solidFill>
                <a:srgbClr val="333333"/>
              </a:solidFill>
              <a:latin typeface="Helvetica" pitchFamily="2" charset="0"/>
            </a:endParaRPr>
          </a:p>
          <a:p>
            <a:pPr>
              <a:lnSpc>
                <a:spcPct val="100000"/>
              </a:lnSpc>
            </a:pPr>
            <a:endParaRPr lang="zh-CN" altLang="en-US" dirty="0">
              <a:latin typeface="Helvetica" pitchFamily="2" charset="0"/>
            </a:endParaRPr>
          </a:p>
        </p:txBody>
      </p:sp>
    </p:spTree>
    <p:extLst>
      <p:ext uri="{BB962C8B-B14F-4D97-AF65-F5344CB8AC3E}">
        <p14:creationId xmlns:p14="http://schemas.microsoft.com/office/powerpoint/2010/main" val="344564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9.3</a:t>
            </a:r>
            <a:r>
              <a:rPr lang="zh-CN" altLang="en-US" dirty="0">
                <a:solidFill>
                  <a:srgbClr val="3380E6"/>
                </a:solidFill>
                <a:latin typeface="Arial"/>
              </a:rPr>
              <a:t> </a:t>
            </a:r>
            <a:r>
              <a:rPr lang="en" altLang="zh-CN" dirty="0">
                <a:solidFill>
                  <a:srgbClr val="3380E6"/>
                </a:solidFill>
                <a:latin typeface="Arial"/>
              </a:rPr>
              <a:t>Mapping and Lambdas</a:t>
            </a:r>
            <a:endParaRPr lang="en" altLang="zh-CN" dirty="0"/>
          </a:p>
        </p:txBody>
      </p:sp>
      <p:sp>
        <p:nvSpPr>
          <p:cNvPr id="3" name="矩形 2">
            <a:extLst>
              <a:ext uri="{FF2B5EF4-FFF2-40B4-BE49-F238E27FC236}">
                <a16:creationId xmlns:a16="http://schemas.microsoft.com/office/drawing/2014/main" id="{3A01188E-0967-6648-8C2E-B696711705A0}"/>
              </a:ext>
            </a:extLst>
          </p:cNvPr>
          <p:cNvSpPr/>
          <p:nvPr/>
        </p:nvSpPr>
        <p:spPr>
          <a:xfrm>
            <a:off x="609600" y="1485620"/>
            <a:ext cx="7620000" cy="1569660"/>
          </a:xfrm>
          <a:prstGeom prst="rect">
            <a:avLst/>
          </a:prstGeom>
          <a:solidFill>
            <a:srgbClr val="FFC000"/>
          </a:solidFill>
        </p:spPr>
        <p:txBody>
          <a:bodyPr wrap="square">
            <a:spAutoFit/>
          </a:bodyPr>
          <a:lstStyle/>
          <a:p>
            <a:r>
              <a:rPr lang="en" altLang="zh-CN" sz="2400" dirty="0" err="1">
                <a:solidFill>
                  <a:srgbClr val="931A68"/>
                </a:solidFill>
                <a:latin typeface="Menlo" panose="020B0609030804020204" pitchFamily="49" charset="0"/>
              </a:rPr>
              <a:t>int</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total</a:t>
            </a:r>
            <a:r>
              <a:rPr lang="en" altLang="zh-CN" sz="2400" dirty="0">
                <a:latin typeface="Menlo" panose="020B0609030804020204" pitchFamily="49" charset="0"/>
              </a:rPr>
              <a:t> = 0;</a:t>
            </a:r>
          </a:p>
          <a:p>
            <a:r>
              <a:rPr lang="en" altLang="zh-CN" sz="2400" dirty="0">
                <a:solidFill>
                  <a:srgbClr val="931A68"/>
                </a:solidFill>
                <a:latin typeface="Menlo" panose="020B0609030804020204" pitchFamily="49" charset="0"/>
              </a:rPr>
              <a:t>for</a:t>
            </a:r>
            <a:r>
              <a:rPr lang="en" altLang="zh-CN" sz="2400" dirty="0">
                <a:latin typeface="Menlo" panose="020B0609030804020204" pitchFamily="49" charset="0"/>
              </a:rPr>
              <a:t> (</a:t>
            </a:r>
            <a:r>
              <a:rPr lang="en" altLang="zh-CN" sz="2400" dirty="0" err="1">
                <a:solidFill>
                  <a:srgbClr val="931A68"/>
                </a:solidFill>
                <a:latin typeface="Menlo" panose="020B0609030804020204" pitchFamily="49" charset="0"/>
              </a:rPr>
              <a:t>int</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number</a:t>
            </a:r>
            <a:r>
              <a:rPr lang="en" altLang="zh-CN" sz="2400" dirty="0">
                <a:latin typeface="Menlo" panose="020B0609030804020204" pitchFamily="49" charset="0"/>
              </a:rPr>
              <a:t> = 2; </a:t>
            </a:r>
            <a:r>
              <a:rPr lang="en" altLang="zh-CN" sz="2400" dirty="0">
                <a:solidFill>
                  <a:srgbClr val="7E504F"/>
                </a:solidFill>
                <a:latin typeface="Menlo" panose="020B0609030804020204" pitchFamily="49" charset="0"/>
              </a:rPr>
              <a:t>number</a:t>
            </a:r>
            <a:r>
              <a:rPr lang="en" altLang="zh-CN" sz="2400" dirty="0">
                <a:latin typeface="Menlo" panose="020B0609030804020204" pitchFamily="49" charset="0"/>
              </a:rPr>
              <a:t> &lt;= 20; </a:t>
            </a:r>
            <a:r>
              <a:rPr lang="en" altLang="zh-CN" sz="2400" dirty="0">
                <a:solidFill>
                  <a:srgbClr val="7E504F"/>
                </a:solidFill>
                <a:latin typeface="Menlo" panose="020B0609030804020204" pitchFamily="49" charset="0"/>
              </a:rPr>
              <a:t>number</a:t>
            </a:r>
            <a:r>
              <a:rPr lang="en" altLang="zh-CN" sz="2400" dirty="0">
                <a:latin typeface="Menlo" panose="020B0609030804020204" pitchFamily="49" charset="0"/>
              </a:rPr>
              <a:t> += 2) {</a:t>
            </a:r>
          </a:p>
          <a:p>
            <a:r>
              <a:rPr lang="en" altLang="zh-CN" sz="2400" dirty="0">
                <a:solidFill>
                  <a:srgbClr val="000000"/>
                </a:solidFill>
                <a:latin typeface="Menlo" panose="020B0609030804020204" pitchFamily="49" charset="0"/>
              </a:rPr>
              <a:t>  </a:t>
            </a:r>
            <a:r>
              <a:rPr lang="en" altLang="zh-CN" sz="2400" dirty="0">
                <a:solidFill>
                  <a:srgbClr val="7E504F"/>
                </a:solidFill>
                <a:latin typeface="Menlo" panose="020B0609030804020204" pitchFamily="49" charset="0"/>
              </a:rPr>
              <a:t>total</a:t>
            </a:r>
            <a:r>
              <a:rPr lang="en" altLang="zh-CN" sz="2400" dirty="0">
                <a:solidFill>
                  <a:srgbClr val="000000"/>
                </a:solidFill>
                <a:latin typeface="Menlo" panose="020B0609030804020204" pitchFamily="49" charset="0"/>
              </a:rPr>
              <a:t> += </a:t>
            </a:r>
            <a:r>
              <a:rPr lang="en" altLang="zh-CN" sz="2400" dirty="0">
                <a:solidFill>
                  <a:srgbClr val="7E504F"/>
                </a:solidFill>
                <a:latin typeface="Menlo" panose="020B0609030804020204" pitchFamily="49" charset="0"/>
              </a:rPr>
              <a:t>number</a:t>
            </a:r>
            <a:r>
              <a:rPr lang="en" altLang="zh-CN" sz="2400" dirty="0">
                <a:solidFill>
                  <a:srgbClr val="000000"/>
                </a:solidFill>
                <a:latin typeface="Menlo" panose="020B0609030804020204" pitchFamily="49" charset="0"/>
              </a:rPr>
              <a:t>;}</a:t>
            </a:r>
            <a:endParaRPr lang="en" altLang="zh-CN" sz="2400" dirty="0">
              <a:solidFill>
                <a:srgbClr val="7E504F"/>
              </a:solidFill>
              <a:effectLst/>
              <a:latin typeface="Menlo" panose="020B0609030804020204" pitchFamily="49" charset="0"/>
            </a:endParaRPr>
          </a:p>
        </p:txBody>
      </p:sp>
      <p:sp>
        <p:nvSpPr>
          <p:cNvPr id="4" name="矩形 3">
            <a:extLst>
              <a:ext uri="{FF2B5EF4-FFF2-40B4-BE49-F238E27FC236}">
                <a16:creationId xmlns:a16="http://schemas.microsoft.com/office/drawing/2014/main" id="{4FE38761-72AB-4E48-8A86-A91614FE0D7E}"/>
              </a:ext>
            </a:extLst>
          </p:cNvPr>
          <p:cNvSpPr/>
          <p:nvPr/>
        </p:nvSpPr>
        <p:spPr>
          <a:xfrm>
            <a:off x="609600" y="4191000"/>
            <a:ext cx="8229600" cy="1200329"/>
          </a:xfrm>
          <a:prstGeom prst="rect">
            <a:avLst/>
          </a:prstGeom>
          <a:solidFill>
            <a:srgbClr val="FFC000"/>
          </a:solidFill>
        </p:spPr>
        <p:txBody>
          <a:bodyPr wrap="square">
            <a:spAutoFit/>
          </a:bodyPr>
          <a:lstStyle/>
          <a:p>
            <a:r>
              <a:rPr lang="en" altLang="zh-CN" sz="2400" dirty="0" err="1">
                <a:latin typeface="Menlo" panose="020B0609030804020204" pitchFamily="49" charset="0"/>
              </a:rPr>
              <a:t>IntStream.</a:t>
            </a:r>
            <a:r>
              <a:rPr lang="en" altLang="zh-CN" sz="2400" i="1" dirty="0" err="1">
                <a:latin typeface="Menlo" panose="020B0609030804020204" pitchFamily="49" charset="0"/>
              </a:rPr>
              <a:t>rangeClosed</a:t>
            </a:r>
            <a:r>
              <a:rPr lang="en" altLang="zh-CN" sz="2400" dirty="0">
                <a:latin typeface="Menlo" panose="020B0609030804020204" pitchFamily="49" charset="0"/>
              </a:rPr>
              <a:t>(1, 10)</a:t>
            </a:r>
          </a:p>
          <a:p>
            <a:r>
              <a:rPr lang="en" altLang="zh-CN" sz="2400" dirty="0">
                <a:latin typeface="Menlo" panose="020B0609030804020204" pitchFamily="49" charset="0"/>
              </a:rPr>
              <a:t>        .map((</a:t>
            </a:r>
            <a:r>
              <a:rPr lang="en" altLang="zh-CN" sz="2400" dirty="0" err="1">
                <a:solidFill>
                  <a:srgbClr val="931A68"/>
                </a:solidFill>
                <a:latin typeface="Menlo" panose="020B0609030804020204" pitchFamily="49" charset="0"/>
              </a:rPr>
              <a:t>int</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-&gt; {</a:t>
            </a:r>
            <a:r>
              <a:rPr lang="en" altLang="zh-CN" sz="2400" dirty="0">
                <a:solidFill>
                  <a:srgbClr val="931A68"/>
                </a:solidFill>
                <a:latin typeface="Menlo" panose="020B0609030804020204" pitchFamily="49" charset="0"/>
              </a:rPr>
              <a:t>return</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2;})</a:t>
            </a:r>
          </a:p>
          <a:p>
            <a:r>
              <a:rPr lang="en" altLang="zh-CN" sz="2400" dirty="0">
                <a:latin typeface="Menlo" panose="020B0609030804020204" pitchFamily="49" charset="0"/>
              </a:rPr>
              <a:t>        .sum();</a:t>
            </a:r>
            <a:endParaRPr lang="en" altLang="zh-CN" sz="2400" dirty="0">
              <a:effectLst/>
              <a:latin typeface="Menlo" panose="020B0609030804020204" pitchFamily="49" charset="0"/>
            </a:endParaRPr>
          </a:p>
        </p:txBody>
      </p:sp>
      <p:cxnSp>
        <p:nvCxnSpPr>
          <p:cNvPr id="6" name="直线箭头连接符 5">
            <a:extLst>
              <a:ext uri="{FF2B5EF4-FFF2-40B4-BE49-F238E27FC236}">
                <a16:creationId xmlns:a16="http://schemas.microsoft.com/office/drawing/2014/main" id="{D8E2F8D1-601A-2E4D-A074-AF86E90EBF6E}"/>
              </a:ext>
            </a:extLst>
          </p:cNvPr>
          <p:cNvCxnSpPr/>
          <p:nvPr/>
        </p:nvCxnSpPr>
        <p:spPr>
          <a:xfrm>
            <a:off x="3886200" y="3055280"/>
            <a:ext cx="0" cy="11357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01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9.3</a:t>
            </a:r>
            <a:r>
              <a:rPr lang="zh-CN" altLang="en-US" dirty="0">
                <a:solidFill>
                  <a:srgbClr val="3380E6"/>
                </a:solidFill>
                <a:latin typeface="Arial"/>
              </a:rPr>
              <a:t> </a:t>
            </a:r>
            <a:r>
              <a:rPr lang="en" altLang="zh-CN" dirty="0">
                <a:solidFill>
                  <a:srgbClr val="3380E6"/>
                </a:solidFill>
                <a:latin typeface="Arial"/>
              </a:rPr>
              <a:t>Mapping and Lambdas</a:t>
            </a:r>
            <a:r>
              <a:rPr lang="en-US" altLang="zh-CN" dirty="0">
                <a:solidFill>
                  <a:srgbClr val="3380E6"/>
                </a:solidFill>
                <a:latin typeface="Arial"/>
              </a:rPr>
              <a:t>(cont.)</a:t>
            </a:r>
            <a:endParaRPr lang="en" altLang="zh-CN" dirty="0"/>
          </a:p>
        </p:txBody>
      </p:sp>
      <p:sp>
        <p:nvSpPr>
          <p:cNvPr id="11" name="文本占位符 2">
            <a:extLst>
              <a:ext uri="{FF2B5EF4-FFF2-40B4-BE49-F238E27FC236}">
                <a16:creationId xmlns:a16="http://schemas.microsoft.com/office/drawing/2014/main" id="{7178CB3B-4634-0C42-83BE-6281B516581F}"/>
              </a:ext>
            </a:extLst>
          </p:cNvPr>
          <p:cNvSpPr>
            <a:spLocks noGrp="1"/>
          </p:cNvSpPr>
          <p:nvPr>
            <p:ph type="body" idx="1"/>
          </p:nvPr>
        </p:nvSpPr>
        <p:spPr>
          <a:xfrm>
            <a:off x="457200" y="1329205"/>
            <a:ext cx="8229600" cy="5224462"/>
          </a:xfrm>
          <a:solidFill>
            <a:schemeClr val="bg1"/>
          </a:solidFill>
        </p:spPr>
        <p:txBody>
          <a:bodyPr/>
          <a:lstStyle/>
          <a:p>
            <a:r>
              <a:rPr lang="en-US" altLang="zh-CN" sz="2800" b="1" dirty="0"/>
              <a:t>lambda expression</a:t>
            </a:r>
            <a:endParaRPr lang="en-US" altLang="zh-CN" sz="2800" dirty="0"/>
          </a:p>
          <a:p>
            <a:pPr lvl="1"/>
            <a:r>
              <a:rPr lang="en-US" altLang="zh-CN" sz="2400" dirty="0"/>
              <a:t>represents an </a:t>
            </a:r>
            <a:r>
              <a:rPr lang="en-US" altLang="zh-CN" sz="2400" i="1" dirty="0">
                <a:solidFill>
                  <a:srgbClr val="FF0000"/>
                </a:solidFill>
              </a:rPr>
              <a:t>anonymous method</a:t>
            </a:r>
            <a:r>
              <a:rPr lang="en-US" altLang="zh-CN" sz="2400" i="1" dirty="0"/>
              <a:t>—a shorthand notation for implementing a functional interface, </a:t>
            </a:r>
            <a:r>
              <a:rPr lang="en-US" altLang="zh-CN" sz="2400" dirty="0"/>
              <a:t>similar to </a:t>
            </a:r>
            <a:r>
              <a:rPr lang="en-US" altLang="zh-CN" sz="2400" dirty="0">
                <a:solidFill>
                  <a:srgbClr val="FF0000"/>
                </a:solidFill>
              </a:rPr>
              <a:t>an anonymous inner class.</a:t>
            </a:r>
          </a:p>
          <a:p>
            <a:pPr lvl="1"/>
            <a:r>
              <a:rPr lang="en-US" altLang="zh-CN" sz="2400" dirty="0"/>
              <a:t>The type of a lambda expression is the type of the functional interface that the lambda expression implements.</a:t>
            </a:r>
          </a:p>
          <a:p>
            <a:pPr lvl="1"/>
            <a:r>
              <a:rPr lang="en-US" altLang="zh-CN" sz="2400" dirty="0"/>
              <a:t>Lambda expressions can be used anywhere</a:t>
            </a:r>
            <a:r>
              <a:rPr lang="zh-CN" altLang="en-US" sz="2400" dirty="0"/>
              <a:t> </a:t>
            </a:r>
            <a:r>
              <a:rPr lang="en-US" altLang="zh-CN" sz="2400" dirty="0"/>
              <a:t>functional interfaces are expected.</a:t>
            </a:r>
          </a:p>
          <a:p>
            <a:pPr lvl="1"/>
            <a:endParaRPr lang="zh-CN" altLang="en-US" sz="2400" dirty="0"/>
          </a:p>
        </p:txBody>
      </p:sp>
    </p:spTree>
    <p:extLst>
      <p:ext uri="{BB962C8B-B14F-4D97-AF65-F5344CB8AC3E}">
        <p14:creationId xmlns:p14="http://schemas.microsoft.com/office/powerpoint/2010/main" val="1587521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3A30B-8525-F44E-A3F8-18D806DD2A7A}"/>
              </a:ext>
            </a:extLst>
          </p:cNvPr>
          <p:cNvSpPr>
            <a:spLocks noGrp="1"/>
          </p:cNvSpPr>
          <p:nvPr>
            <p:ph type="title"/>
          </p:nvPr>
        </p:nvSpPr>
        <p:spPr/>
        <p:txBody>
          <a:bodyPr/>
          <a:lstStyle/>
          <a:p>
            <a:r>
              <a:rPr lang="en-US" altLang="zh-CN" dirty="0">
                <a:solidFill>
                  <a:srgbClr val="3380E6"/>
                </a:solidFill>
                <a:latin typeface="Arial"/>
              </a:rPr>
              <a:t>9.3</a:t>
            </a:r>
            <a:r>
              <a:rPr lang="zh-CN" altLang="en-US" dirty="0">
                <a:solidFill>
                  <a:srgbClr val="3380E6"/>
                </a:solidFill>
                <a:latin typeface="Arial"/>
              </a:rPr>
              <a:t> </a:t>
            </a:r>
            <a:r>
              <a:rPr lang="en" altLang="zh-CN" dirty="0">
                <a:solidFill>
                  <a:srgbClr val="3380E6"/>
                </a:solidFill>
                <a:latin typeface="Arial"/>
              </a:rPr>
              <a:t>Mapping and Lambdas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20C8AE89-CFC9-D843-A61B-00BF7132B484}"/>
              </a:ext>
            </a:extLst>
          </p:cNvPr>
          <p:cNvSpPr>
            <a:spLocks noGrp="1"/>
          </p:cNvSpPr>
          <p:nvPr>
            <p:ph type="body" idx="1"/>
          </p:nvPr>
        </p:nvSpPr>
        <p:spPr/>
        <p:txBody>
          <a:bodyPr/>
          <a:lstStyle/>
          <a:p>
            <a:r>
              <a:rPr lang="zh-CN" altLang="en-US" sz="2800" dirty="0"/>
              <a:t> </a:t>
            </a:r>
            <a:r>
              <a:rPr lang="en-US" altLang="zh-CN" sz="2800" dirty="0"/>
              <a:t>As of Java SE 8, any interface containing</a:t>
            </a:r>
            <a:r>
              <a:rPr lang="en-US" altLang="zh-CN" sz="2800" dirty="0">
                <a:solidFill>
                  <a:srgbClr val="FF0000"/>
                </a:solidFill>
              </a:rPr>
              <a:t> only one abstract method</a:t>
            </a:r>
            <a:r>
              <a:rPr lang="en-US" altLang="zh-CN" sz="2800" dirty="0"/>
              <a:t> is known as a </a:t>
            </a:r>
            <a:r>
              <a:rPr lang="en-US" altLang="zh-CN" sz="2800" b="1" dirty="0"/>
              <a:t>functional interface</a:t>
            </a:r>
            <a:r>
              <a:rPr lang="zh-CN" altLang="en-US" sz="2800" dirty="0">
                <a:latin typeface="宋体" pitchFamily="2" charset="-122"/>
                <a:ea typeface="宋体" pitchFamily="2" charset="-122"/>
              </a:rPr>
              <a:t>（函数式接口）</a:t>
            </a:r>
            <a:r>
              <a:rPr lang="en-US" altLang="zh-CN" sz="2800" dirty="0">
                <a:latin typeface="宋体" pitchFamily="2" charset="-122"/>
                <a:ea typeface="宋体" pitchFamily="2" charset="-122"/>
              </a:rPr>
              <a:t>.</a:t>
            </a:r>
          </a:p>
          <a:p>
            <a:endParaRPr kumimoji="1" lang="zh-CN" altLang="en-US" dirty="0"/>
          </a:p>
        </p:txBody>
      </p:sp>
    </p:spTree>
    <p:extLst>
      <p:ext uri="{BB962C8B-B14F-4D97-AF65-F5344CB8AC3E}">
        <p14:creationId xmlns:p14="http://schemas.microsoft.com/office/powerpoint/2010/main" val="3122041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i="1" dirty="0"/>
              <a:t>Lambda Syntax</a:t>
            </a:r>
            <a:br>
              <a:rPr lang="en-US" altLang="zh-CN" i="1" dirty="0"/>
            </a:br>
            <a:endParaRPr lang="zh-CN" altLang="en-US" dirty="0"/>
          </a:p>
        </p:txBody>
      </p:sp>
      <p:sp>
        <p:nvSpPr>
          <p:cNvPr id="3" name="文本占位符 2"/>
          <p:cNvSpPr>
            <a:spLocks noGrp="1"/>
          </p:cNvSpPr>
          <p:nvPr>
            <p:ph type="body" idx="1"/>
          </p:nvPr>
        </p:nvSpPr>
        <p:spPr/>
        <p:txBody>
          <a:bodyPr/>
          <a:lstStyle/>
          <a:p>
            <a:r>
              <a:rPr lang="en-US" altLang="zh-CN" dirty="0"/>
              <a:t>A lambda consists of a parameter list followed by the arrow token (-&gt;) and a body, as in:</a:t>
            </a:r>
            <a:endParaRPr lang="en-US" altLang="zh-CN" dirty="0">
              <a:solidFill>
                <a:srgbClr val="FF0000"/>
              </a:solidFill>
            </a:endParaRPr>
          </a:p>
          <a:p>
            <a:pPr lvl="2"/>
            <a:r>
              <a:rPr lang="en-US" altLang="zh-CN" dirty="0">
                <a:solidFill>
                  <a:srgbClr val="FF0000"/>
                </a:solidFill>
              </a:rPr>
              <a:t>(</a:t>
            </a:r>
            <a:r>
              <a:rPr lang="en-US" altLang="zh-CN" i="1" dirty="0" err="1">
                <a:solidFill>
                  <a:srgbClr val="FF0000"/>
                </a:solidFill>
              </a:rPr>
              <a:t>parameterList</a:t>
            </a:r>
            <a:r>
              <a:rPr lang="en-US" altLang="zh-CN" i="1" dirty="0">
                <a:solidFill>
                  <a:srgbClr val="FF0000"/>
                </a:solidFill>
              </a:rPr>
              <a:t>) -&gt; {statements}</a:t>
            </a:r>
            <a:endParaRPr lang="en-US" altLang="zh-CN" dirty="0"/>
          </a:p>
          <a:p>
            <a:r>
              <a:rPr lang="en-US" altLang="zh-CN" dirty="0"/>
              <a:t>The following lambda receives two </a:t>
            </a:r>
            <a:r>
              <a:rPr lang="en-US" altLang="zh-CN" dirty="0" err="1"/>
              <a:t>ints</a:t>
            </a:r>
            <a:r>
              <a:rPr lang="en-US" altLang="zh-CN" dirty="0"/>
              <a:t> and returns their sum:</a:t>
            </a:r>
          </a:p>
          <a:p>
            <a:pPr lvl="3"/>
            <a:r>
              <a:rPr lang="en-US" altLang="zh-CN" dirty="0">
                <a:solidFill>
                  <a:srgbClr val="FF0000"/>
                </a:solidFill>
              </a:rPr>
              <a:t> (</a:t>
            </a:r>
            <a:r>
              <a:rPr lang="en-US" altLang="zh-CN" dirty="0" err="1">
                <a:solidFill>
                  <a:srgbClr val="FF0000"/>
                </a:solidFill>
              </a:rPr>
              <a:t>int</a:t>
            </a:r>
            <a:r>
              <a:rPr lang="en-US" altLang="zh-CN" dirty="0">
                <a:solidFill>
                  <a:srgbClr val="FF0000"/>
                </a:solidFill>
              </a:rPr>
              <a:t> x, </a:t>
            </a:r>
            <a:r>
              <a:rPr lang="en-US" altLang="zh-CN" dirty="0" err="1">
                <a:solidFill>
                  <a:srgbClr val="FF0000"/>
                </a:solidFill>
              </a:rPr>
              <a:t>int</a:t>
            </a:r>
            <a:r>
              <a:rPr lang="en-US" altLang="zh-CN" dirty="0">
                <a:solidFill>
                  <a:srgbClr val="FF0000"/>
                </a:solidFill>
              </a:rPr>
              <a:t> y) -&gt; {return x + y;}</a:t>
            </a:r>
            <a:endParaRPr lang="zh-CN" altLang="en-US" dirty="0">
              <a:solidFill>
                <a:srgbClr val="FF0000"/>
              </a:solidFill>
            </a:endParaRPr>
          </a:p>
        </p:txBody>
      </p:sp>
    </p:spTree>
    <p:extLst>
      <p:ext uri="{BB962C8B-B14F-4D97-AF65-F5344CB8AC3E}">
        <p14:creationId xmlns:p14="http://schemas.microsoft.com/office/powerpoint/2010/main" val="409022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There are several variations of this syntax</a:t>
            </a:r>
            <a:endParaRPr lang="zh-CN" altLang="en-US" dirty="0"/>
          </a:p>
        </p:txBody>
      </p:sp>
      <p:sp>
        <p:nvSpPr>
          <p:cNvPr id="3" name="文本占位符 2"/>
          <p:cNvSpPr>
            <a:spLocks noGrp="1"/>
          </p:cNvSpPr>
          <p:nvPr>
            <p:ph type="body" idx="1"/>
          </p:nvPr>
        </p:nvSpPr>
        <p:spPr>
          <a:xfrm>
            <a:off x="457200" y="1481138"/>
            <a:ext cx="8229600" cy="5072062"/>
          </a:xfrm>
          <a:solidFill>
            <a:schemeClr val="bg1"/>
          </a:solidFill>
        </p:spPr>
        <p:txBody>
          <a:bodyPr/>
          <a:lstStyle/>
          <a:p>
            <a:pPr>
              <a:lnSpc>
                <a:spcPct val="100000"/>
              </a:lnSpc>
            </a:pPr>
            <a:r>
              <a:rPr lang="en-US" altLang="zh-CN" sz="2000" dirty="0"/>
              <a:t>the parameter types usually may be omitted, as in:	</a:t>
            </a:r>
          </a:p>
          <a:p>
            <a:pPr lvl="1">
              <a:lnSpc>
                <a:spcPct val="100000"/>
              </a:lnSpc>
            </a:pPr>
            <a:r>
              <a:rPr lang="es-ES" altLang="zh-CN" sz="2000" dirty="0">
                <a:solidFill>
                  <a:srgbClr val="FF0000"/>
                </a:solidFill>
              </a:rPr>
              <a:t>(x, y) -&gt; {return x + y;}</a:t>
            </a:r>
          </a:p>
          <a:p>
            <a:pPr lvl="1">
              <a:lnSpc>
                <a:spcPct val="100000"/>
              </a:lnSpc>
            </a:pPr>
            <a:endParaRPr lang="es-ES" altLang="zh-CN" sz="2000" dirty="0">
              <a:solidFill>
                <a:srgbClr val="FF0000"/>
              </a:solidFill>
            </a:endParaRPr>
          </a:p>
          <a:p>
            <a:pPr>
              <a:lnSpc>
                <a:spcPct val="100000"/>
              </a:lnSpc>
            </a:pPr>
            <a:r>
              <a:rPr lang="en-US" altLang="zh-CN" sz="2000" dirty="0"/>
              <a:t>When the body contains only one expression, the return keyword and curly braces may be omitted, as in:</a:t>
            </a:r>
          </a:p>
          <a:p>
            <a:pPr lvl="1">
              <a:lnSpc>
                <a:spcPct val="100000"/>
              </a:lnSpc>
            </a:pPr>
            <a:r>
              <a:rPr lang="en-US" altLang="zh-CN" sz="2000" dirty="0">
                <a:solidFill>
                  <a:srgbClr val="FF0000"/>
                </a:solidFill>
              </a:rPr>
              <a:t>(x, y) -&gt; x + y</a:t>
            </a:r>
          </a:p>
          <a:p>
            <a:pPr lvl="1">
              <a:lnSpc>
                <a:spcPct val="100000"/>
              </a:lnSpc>
            </a:pPr>
            <a:endParaRPr lang="en-US" altLang="zh-CN" sz="2000" dirty="0">
              <a:solidFill>
                <a:srgbClr val="FF0000"/>
              </a:solidFill>
            </a:endParaRPr>
          </a:p>
          <a:p>
            <a:pPr>
              <a:lnSpc>
                <a:spcPct val="100000"/>
              </a:lnSpc>
            </a:pPr>
            <a:r>
              <a:rPr lang="en-US" altLang="zh-CN" sz="2000" dirty="0"/>
              <a:t>When the parameter list contains only one parameter, the parentheses may be omitted, as in:</a:t>
            </a:r>
          </a:p>
          <a:p>
            <a:pPr lvl="1">
              <a:lnSpc>
                <a:spcPct val="100000"/>
              </a:lnSpc>
            </a:pPr>
            <a:r>
              <a:rPr lang="en-US" altLang="zh-CN" sz="2000" dirty="0">
                <a:solidFill>
                  <a:srgbClr val="FF0000"/>
                </a:solidFill>
              </a:rPr>
              <a:t> value -&gt; </a:t>
            </a:r>
            <a:r>
              <a:rPr lang="en-US" altLang="zh-CN" sz="2000" dirty="0" err="1">
                <a:solidFill>
                  <a:srgbClr val="FF0000"/>
                </a:solidFill>
              </a:rPr>
              <a:t>System.out.printf</a:t>
            </a:r>
            <a:r>
              <a:rPr lang="en-US" altLang="zh-CN" sz="2000" dirty="0">
                <a:solidFill>
                  <a:srgbClr val="FF0000"/>
                </a:solidFill>
              </a:rPr>
              <a:t>("%d ", value)</a:t>
            </a:r>
          </a:p>
          <a:p>
            <a:pPr lvl="1">
              <a:lnSpc>
                <a:spcPct val="100000"/>
              </a:lnSpc>
            </a:pPr>
            <a:r>
              <a:rPr lang="zh-CN" altLang="en-US" sz="2000" dirty="0">
                <a:solidFill>
                  <a:srgbClr val="FF0000"/>
                </a:solidFill>
              </a:rPr>
              <a:t> </a:t>
            </a:r>
            <a:r>
              <a:rPr lang="en-US" altLang="zh-CN" sz="2000" dirty="0">
                <a:solidFill>
                  <a:srgbClr val="FF0000"/>
                </a:solidFill>
              </a:rPr>
              <a:t>x</a:t>
            </a:r>
            <a:r>
              <a:rPr lang="zh-CN" altLang="en-US" sz="2000" dirty="0">
                <a:solidFill>
                  <a:srgbClr val="FF0000"/>
                </a:solidFill>
              </a:rPr>
              <a:t> </a:t>
            </a:r>
            <a:r>
              <a:rPr lang="en-US" altLang="zh-CN" sz="2000" dirty="0">
                <a:solidFill>
                  <a:srgbClr val="FF0000"/>
                </a:solidFill>
              </a:rPr>
              <a:t>-&gt;</a:t>
            </a:r>
            <a:r>
              <a:rPr lang="zh-CN" altLang="en-US" sz="2000" dirty="0">
                <a:solidFill>
                  <a:srgbClr val="FF0000"/>
                </a:solidFill>
              </a:rPr>
              <a:t> </a:t>
            </a:r>
            <a:r>
              <a:rPr lang="en-US" altLang="zh-CN" sz="2000" dirty="0">
                <a:solidFill>
                  <a:srgbClr val="FF0000"/>
                </a:solidFill>
              </a:rPr>
              <a:t>x</a:t>
            </a:r>
            <a:r>
              <a:rPr lang="zh-CN" altLang="en-US" sz="2000" dirty="0">
                <a:solidFill>
                  <a:srgbClr val="FF0000"/>
                </a:solidFill>
              </a:rPr>
              <a:t> * </a:t>
            </a:r>
            <a:r>
              <a:rPr lang="en-US" altLang="zh-CN" sz="2000" dirty="0">
                <a:solidFill>
                  <a:srgbClr val="FF0000"/>
                </a:solidFill>
              </a:rPr>
              <a:t>2</a:t>
            </a:r>
          </a:p>
          <a:p>
            <a:pPr lvl="1">
              <a:lnSpc>
                <a:spcPct val="100000"/>
              </a:lnSpc>
            </a:pPr>
            <a:endParaRPr lang="en-US" altLang="zh-CN" sz="2000" dirty="0">
              <a:solidFill>
                <a:srgbClr val="FF0000"/>
              </a:solidFill>
            </a:endParaRPr>
          </a:p>
          <a:p>
            <a:pPr>
              <a:lnSpc>
                <a:spcPct val="100000"/>
              </a:lnSpc>
            </a:pPr>
            <a:r>
              <a:rPr lang="en-US" altLang="zh-CN" sz="2000" dirty="0"/>
              <a:t>To define a lambda with an empty parameter list</a:t>
            </a:r>
            <a:r>
              <a:rPr lang="zh-CN" altLang="en-US" sz="2000" dirty="0"/>
              <a:t>：</a:t>
            </a:r>
            <a:endParaRPr lang="en-US" altLang="zh-CN" sz="2000" dirty="0"/>
          </a:p>
          <a:p>
            <a:pPr lvl="1">
              <a:lnSpc>
                <a:spcPct val="100000"/>
              </a:lnSpc>
            </a:pPr>
            <a:r>
              <a:rPr lang="en-US" altLang="zh-CN" sz="2000" dirty="0">
                <a:solidFill>
                  <a:srgbClr val="FF0000"/>
                </a:solidFill>
              </a:rPr>
              <a:t>() -&gt; </a:t>
            </a:r>
            <a:r>
              <a:rPr lang="en-US" altLang="zh-CN" sz="2000" dirty="0" err="1">
                <a:solidFill>
                  <a:srgbClr val="FF0000"/>
                </a:solidFill>
              </a:rPr>
              <a:t>System.out.println</a:t>
            </a:r>
            <a:r>
              <a:rPr lang="en-US" altLang="zh-CN" sz="2000" dirty="0">
                <a:solidFill>
                  <a:srgbClr val="FF0000"/>
                </a:solidFill>
              </a:rPr>
              <a:t>("Welcome to lambdas!")</a:t>
            </a:r>
            <a:endParaRPr lang="zh-CN" altLang="en-US" sz="2000" dirty="0">
              <a:solidFill>
                <a:srgbClr val="FF0000"/>
              </a:solidFill>
            </a:endParaRPr>
          </a:p>
        </p:txBody>
      </p:sp>
    </p:spTree>
    <p:extLst>
      <p:ext uri="{BB962C8B-B14F-4D97-AF65-F5344CB8AC3E}">
        <p14:creationId xmlns:p14="http://schemas.microsoft.com/office/powerpoint/2010/main" val="1221864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9.4 Filtering </a:t>
            </a:r>
            <a:endParaRPr lang="zh-CN" altLang="en-US" dirty="0">
              <a:solidFill>
                <a:srgbClr val="3380E6"/>
              </a:solidFill>
              <a:latin typeface="Arial"/>
            </a:endParaRPr>
          </a:p>
        </p:txBody>
      </p:sp>
      <p:sp>
        <p:nvSpPr>
          <p:cNvPr id="5" name="矩形 4">
            <a:extLst>
              <a:ext uri="{FF2B5EF4-FFF2-40B4-BE49-F238E27FC236}">
                <a16:creationId xmlns:a16="http://schemas.microsoft.com/office/drawing/2014/main" id="{3932CC33-6629-C34C-86D8-C97EDE176DC4}"/>
              </a:ext>
            </a:extLst>
          </p:cNvPr>
          <p:cNvSpPr/>
          <p:nvPr/>
        </p:nvSpPr>
        <p:spPr>
          <a:xfrm>
            <a:off x="914401" y="1417638"/>
            <a:ext cx="6858000" cy="2308324"/>
          </a:xfrm>
          <a:prstGeom prst="rect">
            <a:avLst/>
          </a:prstGeom>
          <a:solidFill>
            <a:srgbClr val="FFC000"/>
          </a:solidFill>
        </p:spPr>
        <p:txBody>
          <a:bodyPr wrap="square">
            <a:spAutoFit/>
          </a:bodyPr>
          <a:lstStyle/>
          <a:p>
            <a:r>
              <a:rPr lang="en" altLang="zh-CN" sz="2400" b="1" dirty="0" err="1">
                <a:solidFill>
                  <a:srgbClr val="931A68"/>
                </a:solidFill>
                <a:latin typeface="Menlo" panose="020B0609030804020204" pitchFamily="49" charset="0"/>
              </a:rPr>
              <a:t>int</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total</a:t>
            </a:r>
            <a:r>
              <a:rPr lang="en" altLang="zh-CN" sz="2400" dirty="0">
                <a:latin typeface="Menlo" panose="020B0609030804020204" pitchFamily="49" charset="0"/>
              </a:rPr>
              <a:t> = 0;</a:t>
            </a:r>
          </a:p>
          <a:p>
            <a:r>
              <a:rPr lang="en" altLang="zh-CN" sz="2400" b="1" dirty="0">
                <a:solidFill>
                  <a:srgbClr val="931A68"/>
                </a:solidFill>
                <a:latin typeface="Menlo" panose="020B0609030804020204" pitchFamily="49" charset="0"/>
              </a:rPr>
              <a:t>for</a:t>
            </a:r>
            <a:r>
              <a:rPr lang="en" altLang="zh-CN" sz="2400" dirty="0">
                <a:latin typeface="Menlo" panose="020B0609030804020204" pitchFamily="49" charset="0"/>
              </a:rPr>
              <a:t> (</a:t>
            </a:r>
            <a:r>
              <a:rPr lang="en" altLang="zh-CN" sz="2400" b="1" dirty="0" err="1">
                <a:solidFill>
                  <a:srgbClr val="931A68"/>
                </a:solidFill>
                <a:latin typeface="Menlo" panose="020B0609030804020204" pitchFamily="49" charset="0"/>
              </a:rPr>
              <a:t>int</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1;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&lt;= 10;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a:t>
            </a:r>
          </a:p>
          <a:p>
            <a:r>
              <a:rPr lang="en" altLang="zh-CN" sz="2400" dirty="0">
                <a:latin typeface="Menlo" panose="020B0609030804020204" pitchFamily="49" charset="0"/>
              </a:rPr>
              <a:t>  </a:t>
            </a:r>
            <a:r>
              <a:rPr lang="en" altLang="zh-CN" sz="2400" b="1" dirty="0">
                <a:solidFill>
                  <a:srgbClr val="931A68"/>
                </a:solidFill>
                <a:latin typeface="Menlo" panose="020B0609030804020204" pitchFamily="49" charset="0"/>
              </a:rPr>
              <a:t>if</a:t>
            </a:r>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2 == 0) { </a:t>
            </a:r>
            <a:r>
              <a:rPr lang="en" altLang="zh-CN" sz="2400" dirty="0">
                <a:solidFill>
                  <a:srgbClr val="4E9072"/>
                </a:solidFill>
                <a:latin typeface="Menlo" panose="020B0609030804020204" pitchFamily="49" charset="0"/>
              </a:rPr>
              <a:t>// if x is even</a:t>
            </a:r>
            <a:endParaRPr lang="en" altLang="zh-CN" sz="2400" dirty="0">
              <a:latin typeface="Menlo" panose="020B0609030804020204" pitchFamily="49" charset="0"/>
            </a:endParaRPr>
          </a:p>
          <a:p>
            <a:r>
              <a:rPr lang="en" altLang="zh-CN" sz="2400" dirty="0">
                <a:latin typeface="Menlo" panose="020B0609030804020204" pitchFamily="49" charset="0"/>
              </a:rPr>
              <a:t>      </a:t>
            </a:r>
            <a:r>
              <a:rPr lang="en" altLang="zh-CN" sz="2400" dirty="0">
                <a:solidFill>
                  <a:srgbClr val="7E504F"/>
                </a:solidFill>
                <a:latin typeface="Menlo" panose="020B0609030804020204" pitchFamily="49" charset="0"/>
              </a:rPr>
              <a:t>total</a:t>
            </a:r>
            <a:r>
              <a:rPr lang="en" altLang="zh-CN" sz="2400" dirty="0">
                <a:latin typeface="Menlo" panose="020B0609030804020204" pitchFamily="49" charset="0"/>
              </a:rPr>
              <a:t> +=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3;</a:t>
            </a:r>
          </a:p>
          <a:p>
            <a:r>
              <a:rPr lang="en" altLang="zh-CN" sz="2400" dirty="0">
                <a:latin typeface="Menlo" panose="020B0609030804020204" pitchFamily="49" charset="0"/>
              </a:rPr>
              <a:t>  }</a:t>
            </a:r>
          </a:p>
          <a:p>
            <a:r>
              <a:rPr lang="en" altLang="zh-CN" sz="2400" dirty="0">
                <a:latin typeface="Menlo" panose="020B0609030804020204" pitchFamily="49" charset="0"/>
              </a:rPr>
              <a:t>}</a:t>
            </a:r>
            <a:endParaRPr lang="en" altLang="zh-CN" sz="2400" dirty="0">
              <a:effectLst/>
              <a:latin typeface="Menlo" panose="020B0609030804020204" pitchFamily="49" charset="0"/>
            </a:endParaRPr>
          </a:p>
        </p:txBody>
      </p:sp>
      <p:sp>
        <p:nvSpPr>
          <p:cNvPr id="6" name="矩形 5">
            <a:extLst>
              <a:ext uri="{FF2B5EF4-FFF2-40B4-BE49-F238E27FC236}">
                <a16:creationId xmlns:a16="http://schemas.microsoft.com/office/drawing/2014/main" id="{9AF2B723-D9F3-6742-9ED7-3D4CD3B49C9F}"/>
              </a:ext>
            </a:extLst>
          </p:cNvPr>
          <p:cNvSpPr/>
          <p:nvPr/>
        </p:nvSpPr>
        <p:spPr>
          <a:xfrm>
            <a:off x="878541" y="4724400"/>
            <a:ext cx="6893860" cy="1569660"/>
          </a:xfrm>
          <a:prstGeom prst="rect">
            <a:avLst/>
          </a:prstGeom>
          <a:solidFill>
            <a:srgbClr val="FFC000"/>
          </a:solidFill>
        </p:spPr>
        <p:txBody>
          <a:bodyPr wrap="square">
            <a:spAutoFit/>
          </a:bodyPr>
          <a:lstStyle/>
          <a:p>
            <a:r>
              <a:rPr lang="en" altLang="zh-CN" sz="2400" dirty="0" err="1">
                <a:latin typeface="Menlo" panose="020B0609030804020204" pitchFamily="49" charset="0"/>
              </a:rPr>
              <a:t>IntStream.</a:t>
            </a:r>
            <a:r>
              <a:rPr lang="en" altLang="zh-CN" sz="2400" i="1" dirty="0" err="1">
                <a:latin typeface="Menlo" panose="020B0609030804020204" pitchFamily="49" charset="0"/>
              </a:rPr>
              <a:t>rangeClosed</a:t>
            </a:r>
            <a:r>
              <a:rPr lang="en" altLang="zh-CN" sz="2400" dirty="0">
                <a:latin typeface="Menlo" panose="020B0609030804020204" pitchFamily="49" charset="0"/>
              </a:rPr>
              <a:t>(1, 10)</a:t>
            </a:r>
          </a:p>
          <a:p>
            <a:r>
              <a:rPr lang="en" altLang="zh-CN" sz="2400" dirty="0">
                <a:latin typeface="Menlo" panose="020B0609030804020204" pitchFamily="49" charset="0"/>
              </a:rPr>
              <a:t>.filter(</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-&gt;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2 == 0)</a:t>
            </a:r>
          </a:p>
          <a:p>
            <a:r>
              <a:rPr lang="en" altLang="zh-CN" sz="2400" dirty="0">
                <a:latin typeface="Menlo" panose="020B0609030804020204" pitchFamily="49" charset="0"/>
              </a:rPr>
              <a:t>.map(</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-&gt;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3)</a:t>
            </a:r>
          </a:p>
          <a:p>
            <a:r>
              <a:rPr lang="en" altLang="zh-CN" sz="2400" dirty="0">
                <a:latin typeface="Menlo" panose="020B0609030804020204" pitchFamily="49" charset="0"/>
              </a:rPr>
              <a:t>.sum();</a:t>
            </a:r>
            <a:endParaRPr lang="en" altLang="zh-CN" sz="2400" dirty="0">
              <a:effectLst/>
              <a:latin typeface="Menlo" panose="020B0609030804020204" pitchFamily="49" charset="0"/>
            </a:endParaRPr>
          </a:p>
        </p:txBody>
      </p:sp>
      <p:cxnSp>
        <p:nvCxnSpPr>
          <p:cNvPr id="8" name="直线箭头连接符 7">
            <a:extLst>
              <a:ext uri="{FF2B5EF4-FFF2-40B4-BE49-F238E27FC236}">
                <a16:creationId xmlns:a16="http://schemas.microsoft.com/office/drawing/2014/main" id="{AFEFCAA6-382D-DE43-B2CE-1A4180732D5A}"/>
              </a:ext>
            </a:extLst>
          </p:cNvPr>
          <p:cNvCxnSpPr>
            <a:stCxn id="5" idx="2"/>
            <a:endCxn id="6" idx="0"/>
          </p:cNvCxnSpPr>
          <p:nvPr/>
        </p:nvCxnSpPr>
        <p:spPr>
          <a:xfrm flipH="1">
            <a:off x="4325471" y="3725962"/>
            <a:ext cx="17930" cy="998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06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9.5 </a:t>
            </a:r>
            <a:r>
              <a:rPr lang="en" altLang="zh-CN" dirty="0">
                <a:solidFill>
                  <a:srgbClr val="3380E6"/>
                </a:solidFill>
                <a:latin typeface="Arial"/>
              </a:rPr>
              <a:t>How Elements Move Through Stream Pipelines</a:t>
            </a:r>
            <a:endParaRPr lang="zh-CN" altLang="en-US" dirty="0">
              <a:solidFill>
                <a:srgbClr val="3380E6"/>
              </a:solidFill>
              <a:latin typeface="Arial"/>
            </a:endParaRPr>
          </a:p>
        </p:txBody>
      </p:sp>
      <p:sp>
        <p:nvSpPr>
          <p:cNvPr id="3" name="文本占位符 2"/>
          <p:cNvSpPr>
            <a:spLocks noGrp="1"/>
          </p:cNvSpPr>
          <p:nvPr>
            <p:ph type="body" idx="1"/>
          </p:nvPr>
        </p:nvSpPr>
        <p:spPr>
          <a:xfrm>
            <a:off x="457200" y="1481138"/>
            <a:ext cx="8229600" cy="4843462"/>
          </a:xfrm>
          <a:solidFill>
            <a:schemeClr val="bg1"/>
          </a:solidFill>
        </p:spPr>
        <p:txBody>
          <a:bodyPr/>
          <a:lstStyle/>
          <a:p>
            <a:endParaRPr lang="en-US" altLang="zh-CN" dirty="0"/>
          </a:p>
          <a:p>
            <a:endParaRPr lang="en-US" altLang="zh-CN" dirty="0"/>
          </a:p>
          <a:p>
            <a:endParaRPr lang="en-US" altLang="zh-CN" dirty="0"/>
          </a:p>
          <a:p>
            <a:pPr marL="109537" indent="0">
              <a:buNone/>
            </a:pPr>
            <a:r>
              <a:rPr lang="en-US" altLang="zh-CN" dirty="0"/>
              <a:t>the stream</a:t>
            </a:r>
            <a:r>
              <a:rPr lang="zh-CN" altLang="en-US" dirty="0"/>
              <a:t> </a:t>
            </a:r>
            <a:r>
              <a:rPr lang="en-US" altLang="zh-CN" dirty="0"/>
              <a:t>pipeline operates as follows:</a:t>
            </a:r>
            <a:endParaRPr lang="zh-CN" altLang="zh-CN" dirty="0"/>
          </a:p>
          <a:p>
            <a:pPr marL="109537" indent="0">
              <a:buNone/>
            </a:pPr>
            <a:endParaRPr lang="en-US" altLang="zh-CN" dirty="0"/>
          </a:p>
          <a:p>
            <a:pPr marL="109537" indent="0">
              <a:buNone/>
            </a:pPr>
            <a:endParaRPr lang="en-US" altLang="zh-CN" dirty="0"/>
          </a:p>
          <a:p>
            <a:pPr marL="109537" indent="0">
              <a:buNone/>
            </a:pPr>
            <a:endParaRPr lang="en-US" altLang="zh-CN" dirty="0"/>
          </a:p>
          <a:p>
            <a:pPr marL="109537" indent="0">
              <a:buNone/>
            </a:pPr>
            <a:endParaRPr lang="en-US" altLang="zh-CN" dirty="0"/>
          </a:p>
        </p:txBody>
      </p:sp>
      <p:sp>
        <p:nvSpPr>
          <p:cNvPr id="4" name="矩形 3">
            <a:extLst>
              <a:ext uri="{FF2B5EF4-FFF2-40B4-BE49-F238E27FC236}">
                <a16:creationId xmlns:a16="http://schemas.microsoft.com/office/drawing/2014/main" id="{5BA74028-560F-B745-8A18-7F380F3120CB}"/>
              </a:ext>
            </a:extLst>
          </p:cNvPr>
          <p:cNvSpPr/>
          <p:nvPr/>
        </p:nvSpPr>
        <p:spPr>
          <a:xfrm>
            <a:off x="705970" y="4343400"/>
            <a:ext cx="7391400" cy="1569660"/>
          </a:xfrm>
          <a:prstGeom prst="rect">
            <a:avLst/>
          </a:prstGeom>
          <a:solidFill>
            <a:srgbClr val="FFC000"/>
          </a:solidFill>
        </p:spPr>
        <p:txBody>
          <a:bodyPr wrap="square">
            <a:spAutoFit/>
          </a:bodyPr>
          <a:lstStyle/>
          <a:p>
            <a:r>
              <a:rPr lang="en-US" altLang="zh-CN" sz="2400" dirty="0"/>
              <a:t>For each element</a:t>
            </a:r>
            <a:endParaRPr lang="zh-CN" altLang="zh-CN" sz="2400" dirty="0"/>
          </a:p>
          <a:p>
            <a:r>
              <a:rPr lang="en-US" altLang="zh-CN" sz="2400" dirty="0"/>
              <a:t>    If the element is an even integer</a:t>
            </a:r>
            <a:endParaRPr lang="zh-CN" altLang="zh-CN" sz="2400" dirty="0"/>
          </a:p>
          <a:p>
            <a:r>
              <a:rPr lang="en-US" altLang="zh-CN" sz="2400" dirty="0"/>
              <a:t>          Multiply the element by 3 and add the </a:t>
            </a:r>
            <a:br>
              <a:rPr lang="en-US" altLang="zh-CN" sz="2400" dirty="0"/>
            </a:br>
            <a:r>
              <a:rPr lang="zh-CN" altLang="en-US" sz="2400" dirty="0"/>
              <a:t>          </a:t>
            </a:r>
            <a:r>
              <a:rPr lang="en-US" altLang="zh-CN" sz="2400" dirty="0"/>
              <a:t>result to the total</a:t>
            </a:r>
            <a:endParaRPr lang="zh-CN" altLang="zh-CN" sz="2400" dirty="0"/>
          </a:p>
        </p:txBody>
      </p:sp>
      <p:sp>
        <p:nvSpPr>
          <p:cNvPr id="5" name="矩形 4">
            <a:extLst>
              <a:ext uri="{FF2B5EF4-FFF2-40B4-BE49-F238E27FC236}">
                <a16:creationId xmlns:a16="http://schemas.microsoft.com/office/drawing/2014/main" id="{79E1C4D7-236E-2B46-8429-89D382633458}"/>
              </a:ext>
            </a:extLst>
          </p:cNvPr>
          <p:cNvSpPr/>
          <p:nvPr/>
        </p:nvSpPr>
        <p:spPr>
          <a:xfrm>
            <a:off x="705970" y="1859340"/>
            <a:ext cx="6893860" cy="1569660"/>
          </a:xfrm>
          <a:prstGeom prst="rect">
            <a:avLst/>
          </a:prstGeom>
          <a:solidFill>
            <a:srgbClr val="FFC000"/>
          </a:solidFill>
        </p:spPr>
        <p:txBody>
          <a:bodyPr wrap="square">
            <a:spAutoFit/>
          </a:bodyPr>
          <a:lstStyle/>
          <a:p>
            <a:r>
              <a:rPr lang="en" altLang="zh-CN" sz="2400" dirty="0" err="1">
                <a:latin typeface="Menlo" panose="020B0609030804020204" pitchFamily="49" charset="0"/>
              </a:rPr>
              <a:t>IntStream.</a:t>
            </a:r>
            <a:r>
              <a:rPr lang="en" altLang="zh-CN" sz="2400" i="1" dirty="0" err="1">
                <a:latin typeface="Menlo" panose="020B0609030804020204" pitchFamily="49" charset="0"/>
              </a:rPr>
              <a:t>rangeClosed</a:t>
            </a:r>
            <a:r>
              <a:rPr lang="en" altLang="zh-CN" sz="2400" dirty="0">
                <a:latin typeface="Menlo" panose="020B0609030804020204" pitchFamily="49" charset="0"/>
              </a:rPr>
              <a:t>(1, 10)</a:t>
            </a:r>
          </a:p>
          <a:p>
            <a:r>
              <a:rPr lang="en" altLang="zh-CN" sz="2400" dirty="0">
                <a:latin typeface="Menlo" panose="020B0609030804020204" pitchFamily="49" charset="0"/>
              </a:rPr>
              <a:t>.filter(</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-&gt;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2 == 0)</a:t>
            </a:r>
          </a:p>
          <a:p>
            <a:r>
              <a:rPr lang="en" altLang="zh-CN" sz="2400" dirty="0">
                <a:latin typeface="Menlo" panose="020B0609030804020204" pitchFamily="49" charset="0"/>
              </a:rPr>
              <a:t>.map(</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-&gt; </a:t>
            </a:r>
            <a:r>
              <a:rPr lang="en" altLang="zh-CN" sz="2400" dirty="0">
                <a:solidFill>
                  <a:srgbClr val="7E504F"/>
                </a:solidFill>
                <a:latin typeface="Menlo" panose="020B0609030804020204" pitchFamily="49" charset="0"/>
              </a:rPr>
              <a:t>x</a:t>
            </a:r>
            <a:r>
              <a:rPr lang="en" altLang="zh-CN" sz="2400" dirty="0">
                <a:latin typeface="Menlo" panose="020B0609030804020204" pitchFamily="49" charset="0"/>
              </a:rPr>
              <a:t> * 3)</a:t>
            </a:r>
          </a:p>
          <a:p>
            <a:r>
              <a:rPr lang="en" altLang="zh-CN" sz="2400" dirty="0">
                <a:latin typeface="Menlo" panose="020B0609030804020204" pitchFamily="49" charset="0"/>
              </a:rPr>
              <a:t>.sum();</a:t>
            </a:r>
            <a:endParaRPr lang="en" altLang="zh-CN" sz="2400" dirty="0">
              <a:effectLst/>
              <a:latin typeface="Menlo" panose="020B0609030804020204" pitchFamily="49" charset="0"/>
            </a:endParaRPr>
          </a:p>
        </p:txBody>
      </p:sp>
    </p:spTree>
    <p:extLst>
      <p:ext uri="{BB962C8B-B14F-4D97-AF65-F5344CB8AC3E}">
        <p14:creationId xmlns:p14="http://schemas.microsoft.com/office/powerpoint/2010/main" val="965977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defRPr/>
            </a:pPr>
            <a:r>
              <a:rPr lang="en-US" altLang="zh-CN" sz="3200" dirty="0">
                <a:ea typeface="PMingLiU" pitchFamily="18" charset="-120"/>
              </a:rPr>
              <a:t>OBJECTIVES</a:t>
            </a:r>
          </a:p>
        </p:txBody>
      </p:sp>
      <p:sp>
        <p:nvSpPr>
          <p:cNvPr id="13315" name="Rectangle 3"/>
          <p:cNvSpPr>
            <a:spLocks noGrp="1" noChangeArrowheads="1"/>
          </p:cNvSpPr>
          <p:nvPr>
            <p:ph type="body" idx="1"/>
          </p:nvPr>
        </p:nvSpPr>
        <p:spPr>
          <a:xfrm>
            <a:off x="990600" y="1255713"/>
            <a:ext cx="7924800" cy="5602287"/>
          </a:xfrm>
          <a:solidFill>
            <a:schemeClr val="bg1"/>
          </a:solidFill>
        </p:spPr>
        <p:txBody>
          <a:bodyPr/>
          <a:lstStyle/>
          <a:p>
            <a:pPr>
              <a:lnSpc>
                <a:spcPct val="100000"/>
              </a:lnSpc>
            </a:pPr>
            <a:r>
              <a:rPr lang="en" altLang="zh-CN" sz="2400" dirty="0">
                <a:latin typeface="Times New Roman" panose="02020603050405020304" pitchFamily="18" charset="0"/>
                <a:cs typeface="Times New Roman" panose="02020603050405020304" pitchFamily="18" charset="0"/>
              </a:rPr>
              <a:t>In this chapter you’ll:</a:t>
            </a:r>
          </a:p>
          <a:p>
            <a:pPr lvl="1">
              <a:lnSpc>
                <a:spcPct val="100000"/>
              </a:lnSpc>
            </a:pPr>
            <a:r>
              <a:rPr lang="en" altLang="zh-CN" sz="2000" dirty="0">
                <a:latin typeface="Times New Roman" panose="02020603050405020304" pitchFamily="18" charset="0"/>
                <a:cs typeface="Times New Roman" panose="02020603050405020304" pitchFamily="18" charset="0"/>
              </a:rPr>
              <a:t>Learn various </a:t>
            </a:r>
            <a:r>
              <a:rPr lang="en" altLang="zh-CN" sz="2000" dirty="0">
                <a:solidFill>
                  <a:srgbClr val="FF0000"/>
                </a:solidFill>
                <a:latin typeface="Times New Roman" panose="02020603050405020304" pitchFamily="18" charset="0"/>
                <a:cs typeface="Times New Roman" panose="02020603050405020304" pitchFamily="18" charset="0"/>
              </a:rPr>
              <a:t>functional-programming</a:t>
            </a:r>
            <a:r>
              <a:rPr lang="en" altLang="zh-CN" sz="2000" dirty="0">
                <a:latin typeface="Times New Roman" panose="02020603050405020304" pitchFamily="18" charset="0"/>
                <a:cs typeface="Times New Roman" panose="02020603050405020304" pitchFamily="18" charset="0"/>
              </a:rPr>
              <a:t> techniques and how they complement object-oriented programming.</a:t>
            </a:r>
          </a:p>
          <a:p>
            <a:pPr lvl="1">
              <a:lnSpc>
                <a:spcPct val="100000"/>
              </a:lnSpc>
            </a:pPr>
            <a:r>
              <a:rPr lang="en" altLang="zh-CN" sz="2000" dirty="0">
                <a:latin typeface="Times New Roman" panose="02020603050405020304" pitchFamily="18" charset="0"/>
                <a:cs typeface="Times New Roman" panose="02020603050405020304" pitchFamily="18" charset="0"/>
              </a:rPr>
              <a:t>Use </a:t>
            </a:r>
            <a:r>
              <a:rPr lang="en" altLang="zh-CN" sz="2000" dirty="0">
                <a:solidFill>
                  <a:srgbClr val="FF0000"/>
                </a:solidFill>
                <a:latin typeface="Times New Roman" panose="02020603050405020304" pitchFamily="18" charset="0"/>
                <a:cs typeface="Times New Roman" panose="02020603050405020304" pitchFamily="18" charset="0"/>
              </a:rPr>
              <a:t>lambdas and streams </a:t>
            </a:r>
            <a:r>
              <a:rPr lang="en" altLang="zh-CN" sz="2000" dirty="0">
                <a:latin typeface="Times New Roman" panose="02020603050405020304" pitchFamily="18" charset="0"/>
                <a:cs typeface="Times New Roman" panose="02020603050405020304" pitchFamily="18" charset="0"/>
              </a:rPr>
              <a:t>to simplify tasks that process sequences of elements.</a:t>
            </a:r>
          </a:p>
          <a:p>
            <a:pPr lvl="1">
              <a:lnSpc>
                <a:spcPct val="100000"/>
              </a:lnSpc>
            </a:pPr>
            <a:r>
              <a:rPr lang="en" altLang="zh-CN" sz="2000" dirty="0">
                <a:latin typeface="Times New Roman" panose="02020603050405020304" pitchFamily="18" charset="0"/>
                <a:cs typeface="Times New Roman" panose="02020603050405020304" pitchFamily="18" charset="0"/>
              </a:rPr>
              <a:t>Learn </a:t>
            </a:r>
            <a:r>
              <a:rPr lang="en" altLang="zh-CN" sz="2000" dirty="0">
                <a:solidFill>
                  <a:srgbClr val="FF0000"/>
                </a:solidFill>
                <a:latin typeface="Times New Roman" panose="02020603050405020304" pitchFamily="18" charset="0"/>
                <a:cs typeface="Times New Roman" panose="02020603050405020304" pitchFamily="18" charset="0"/>
              </a:rPr>
              <a:t>what streams are</a:t>
            </a:r>
            <a:r>
              <a:rPr lang="en" altLang="zh-CN" sz="2000" dirty="0">
                <a:latin typeface="Times New Roman" panose="02020603050405020304" pitchFamily="18" charset="0"/>
                <a:cs typeface="Times New Roman" panose="02020603050405020304" pitchFamily="18" charset="0"/>
              </a:rPr>
              <a:t> and how stream pipelines are formed from stream sources, intermediate operations and terminal operations.</a:t>
            </a:r>
          </a:p>
          <a:p>
            <a:pPr lvl="1">
              <a:lnSpc>
                <a:spcPct val="100000"/>
              </a:lnSpc>
            </a:pPr>
            <a:r>
              <a:rPr lang="en" altLang="zh-CN" sz="1800" dirty="0">
                <a:solidFill>
                  <a:srgbClr val="FF0000"/>
                </a:solidFill>
                <a:latin typeface="Times New Roman" panose="02020603050405020304" pitchFamily="18" charset="0"/>
                <a:cs typeface="Times New Roman" panose="02020603050405020304" pitchFamily="18" charset="0"/>
              </a:rPr>
              <a:t>Create streams </a:t>
            </a:r>
            <a:r>
              <a:rPr lang="en" altLang="zh-CN" sz="1800" dirty="0">
                <a:latin typeface="Times New Roman" panose="02020603050405020304" pitchFamily="18" charset="0"/>
                <a:cs typeface="Times New Roman" panose="02020603050405020304" pitchFamily="18" charset="0"/>
              </a:rPr>
              <a:t>representing ranges of </a:t>
            </a:r>
            <a:r>
              <a:rPr lang="en" altLang="zh-CN" sz="1800" dirty="0" err="1">
                <a:latin typeface="Times New Roman" panose="02020603050405020304" pitchFamily="18" charset="0"/>
                <a:cs typeface="Times New Roman" panose="02020603050405020304" pitchFamily="18" charset="0"/>
              </a:rPr>
              <a:t>int</a:t>
            </a:r>
            <a:r>
              <a:rPr lang="en" altLang="zh-CN" sz="1800" dirty="0">
                <a:latin typeface="Times New Roman" panose="02020603050405020304" pitchFamily="18" charset="0"/>
                <a:cs typeface="Times New Roman" panose="02020603050405020304" pitchFamily="18" charset="0"/>
              </a:rPr>
              <a:t> values and random </a:t>
            </a:r>
            <a:r>
              <a:rPr lang="en" altLang="zh-CN" sz="1800" dirty="0" err="1">
                <a:latin typeface="Times New Roman" panose="02020603050405020304" pitchFamily="18" charset="0"/>
                <a:cs typeface="Times New Roman" panose="02020603050405020304" pitchFamily="18" charset="0"/>
              </a:rPr>
              <a:t>int</a:t>
            </a:r>
            <a:r>
              <a:rPr lang="en" altLang="zh-CN" sz="1800" dirty="0">
                <a:latin typeface="Times New Roman" panose="02020603050405020304" pitchFamily="18" charset="0"/>
                <a:cs typeface="Times New Roman" panose="02020603050405020304" pitchFamily="18" charset="0"/>
              </a:rPr>
              <a:t> values.</a:t>
            </a:r>
          </a:p>
          <a:p>
            <a:pPr lvl="1">
              <a:lnSpc>
                <a:spcPct val="100000"/>
              </a:lnSpc>
            </a:pPr>
            <a:r>
              <a:rPr lang="en" altLang="zh-CN" sz="1800" dirty="0">
                <a:solidFill>
                  <a:srgbClr val="FF0000"/>
                </a:solidFill>
                <a:latin typeface="Times New Roman" panose="02020603050405020304" pitchFamily="18" charset="0"/>
                <a:cs typeface="Times New Roman" panose="02020603050405020304" pitchFamily="18" charset="0"/>
              </a:rPr>
              <a:t>Implement functional interfaces with lambdas.</a:t>
            </a:r>
          </a:p>
          <a:p>
            <a:pPr lvl="1">
              <a:lnSpc>
                <a:spcPct val="100000"/>
              </a:lnSpc>
            </a:pPr>
            <a:r>
              <a:rPr lang="en" altLang="zh-CN" sz="1800" dirty="0">
                <a:latin typeface="Times New Roman" panose="02020603050405020304" pitchFamily="18" charset="0"/>
                <a:cs typeface="Times New Roman" panose="02020603050405020304" pitchFamily="18" charset="0"/>
              </a:rPr>
              <a:t>Perform on </a:t>
            </a:r>
            <a:r>
              <a:rPr lang="en" altLang="zh-CN" sz="1800" dirty="0" err="1">
                <a:latin typeface="Times New Roman" panose="02020603050405020304" pitchFamily="18" charset="0"/>
                <a:cs typeface="Times New Roman" panose="02020603050405020304" pitchFamily="18" charset="0"/>
              </a:rPr>
              <a:t>IntStreams</a:t>
            </a:r>
            <a:r>
              <a:rPr lang="en" altLang="zh-CN" sz="1800" dirty="0">
                <a:latin typeface="Times New Roman" panose="02020603050405020304" pitchFamily="18" charset="0"/>
                <a:cs typeface="Times New Roman" panose="02020603050405020304" pitchFamily="18" charset="0"/>
              </a:rPr>
              <a:t> intermediate operations </a:t>
            </a:r>
            <a:r>
              <a:rPr lang="en" altLang="zh-CN" sz="1800" dirty="0">
                <a:solidFill>
                  <a:srgbClr val="FF0000"/>
                </a:solidFill>
                <a:latin typeface="Times New Roman" panose="02020603050405020304" pitchFamily="18" charset="0"/>
                <a:cs typeface="Times New Roman" panose="02020603050405020304" pitchFamily="18" charset="0"/>
              </a:rPr>
              <a:t>filter, map, </a:t>
            </a:r>
            <a:r>
              <a:rPr lang="en" altLang="zh-CN" sz="1800" dirty="0" err="1">
                <a:solidFill>
                  <a:srgbClr val="FF0000"/>
                </a:solidFill>
                <a:latin typeface="Times New Roman" panose="02020603050405020304" pitchFamily="18" charset="0"/>
                <a:cs typeface="Times New Roman" panose="02020603050405020304" pitchFamily="18" charset="0"/>
              </a:rPr>
              <a:t>mapToObj</a:t>
            </a:r>
            <a:r>
              <a:rPr lang="en" altLang="zh-CN" sz="1800" dirty="0">
                <a:solidFill>
                  <a:srgbClr val="FF0000"/>
                </a:solidFill>
                <a:latin typeface="Times New Roman" panose="02020603050405020304" pitchFamily="18" charset="0"/>
                <a:cs typeface="Times New Roman" panose="02020603050405020304" pitchFamily="18" charset="0"/>
              </a:rPr>
              <a:t> and sorted, and terminal operations </a:t>
            </a:r>
            <a:r>
              <a:rPr lang="en" altLang="zh-CN" sz="1800" dirty="0" err="1">
                <a:solidFill>
                  <a:srgbClr val="FF0000"/>
                </a:solidFill>
                <a:latin typeface="Times New Roman" panose="02020603050405020304" pitchFamily="18" charset="0"/>
                <a:cs typeface="Times New Roman" panose="02020603050405020304" pitchFamily="18" charset="0"/>
              </a:rPr>
              <a:t>forEach</a:t>
            </a:r>
            <a:r>
              <a:rPr lang="en" altLang="zh-CN" sz="1800" dirty="0">
                <a:solidFill>
                  <a:srgbClr val="FF0000"/>
                </a:solidFill>
                <a:latin typeface="Times New Roman" panose="02020603050405020304" pitchFamily="18" charset="0"/>
                <a:cs typeface="Times New Roman" panose="02020603050405020304" pitchFamily="18" charset="0"/>
              </a:rPr>
              <a:t>, count, min, max, sum, average and reduce.</a:t>
            </a:r>
          </a:p>
          <a:p>
            <a:pPr lvl="1">
              <a:lnSpc>
                <a:spcPct val="100000"/>
              </a:lnSpc>
            </a:pPr>
            <a:r>
              <a:rPr lang="en" altLang="zh-CN" sz="1800" dirty="0">
                <a:latin typeface="Times New Roman" panose="02020603050405020304" pitchFamily="18" charset="0"/>
                <a:cs typeface="Times New Roman" panose="02020603050405020304" pitchFamily="18" charset="0"/>
              </a:rPr>
              <a:t>Perform on Streams intermediate operations </a:t>
            </a:r>
            <a:r>
              <a:rPr lang="en" altLang="zh-CN" sz="1800" dirty="0">
                <a:solidFill>
                  <a:srgbClr val="FF0000"/>
                </a:solidFill>
                <a:latin typeface="Times New Roman" panose="02020603050405020304" pitchFamily="18" charset="0"/>
                <a:cs typeface="Times New Roman" panose="02020603050405020304" pitchFamily="18" charset="0"/>
              </a:rPr>
              <a:t>distinct, filter, map, </a:t>
            </a:r>
            <a:r>
              <a:rPr lang="en" altLang="zh-CN" sz="1800" dirty="0" err="1">
                <a:solidFill>
                  <a:srgbClr val="FF0000"/>
                </a:solidFill>
                <a:latin typeface="Times New Roman" panose="02020603050405020304" pitchFamily="18" charset="0"/>
                <a:cs typeface="Times New Roman" panose="02020603050405020304" pitchFamily="18" charset="0"/>
              </a:rPr>
              <a:t>mapToDouble</a:t>
            </a:r>
            <a:r>
              <a:rPr lang="en" altLang="zh-CN" sz="1800" dirty="0">
                <a:solidFill>
                  <a:srgbClr val="FF0000"/>
                </a:solidFill>
                <a:latin typeface="Times New Roman" panose="02020603050405020304" pitchFamily="18" charset="0"/>
                <a:cs typeface="Times New Roman" panose="02020603050405020304" pitchFamily="18" charset="0"/>
              </a:rPr>
              <a:t> and sorted,</a:t>
            </a:r>
            <a:r>
              <a:rPr lang="en" altLang="zh-CN" sz="1800" dirty="0">
                <a:latin typeface="Times New Roman" panose="02020603050405020304" pitchFamily="18" charset="0"/>
                <a:cs typeface="Times New Roman" panose="02020603050405020304" pitchFamily="18" charset="0"/>
              </a:rPr>
              <a:t> and terminal operations </a:t>
            </a:r>
            <a:r>
              <a:rPr lang="en" altLang="zh-CN" sz="1800" dirty="0">
                <a:solidFill>
                  <a:srgbClr val="FF0000"/>
                </a:solidFill>
                <a:latin typeface="Times New Roman" panose="02020603050405020304" pitchFamily="18" charset="0"/>
                <a:cs typeface="Times New Roman" panose="02020603050405020304" pitchFamily="18" charset="0"/>
              </a:rPr>
              <a:t>collect, </a:t>
            </a:r>
            <a:r>
              <a:rPr lang="en" altLang="zh-CN" sz="1800" dirty="0" err="1">
                <a:solidFill>
                  <a:srgbClr val="FF0000"/>
                </a:solidFill>
                <a:latin typeface="Times New Roman" panose="02020603050405020304" pitchFamily="18" charset="0"/>
                <a:cs typeface="Times New Roman" panose="02020603050405020304" pitchFamily="18" charset="0"/>
              </a:rPr>
              <a:t>forEach</a:t>
            </a:r>
            <a:r>
              <a:rPr lang="en" altLang="zh-CN" sz="1800" dirty="0">
                <a:solidFill>
                  <a:srgbClr val="FF0000"/>
                </a:solidFill>
                <a:latin typeface="Times New Roman" panose="02020603050405020304" pitchFamily="18" charset="0"/>
                <a:cs typeface="Times New Roman" panose="02020603050405020304" pitchFamily="18" charset="0"/>
              </a:rPr>
              <a:t>, </a:t>
            </a:r>
            <a:r>
              <a:rPr lang="en" altLang="zh-CN" sz="1800" dirty="0" err="1">
                <a:solidFill>
                  <a:srgbClr val="FF0000"/>
                </a:solidFill>
                <a:latin typeface="Times New Roman" panose="02020603050405020304" pitchFamily="18" charset="0"/>
                <a:cs typeface="Times New Roman" panose="02020603050405020304" pitchFamily="18" charset="0"/>
              </a:rPr>
              <a:t>findFirst</a:t>
            </a:r>
            <a:r>
              <a:rPr lang="en" altLang="zh-CN" sz="1800" dirty="0">
                <a:solidFill>
                  <a:srgbClr val="FF0000"/>
                </a:solidFill>
                <a:latin typeface="Times New Roman" panose="02020603050405020304" pitchFamily="18" charset="0"/>
                <a:cs typeface="Times New Roman" panose="02020603050405020304" pitchFamily="18" charset="0"/>
              </a:rPr>
              <a:t> and reduce</a:t>
            </a:r>
            <a:r>
              <a:rPr lang="en" altLang="zh-CN" sz="1800" dirty="0">
                <a:latin typeface="Times New Roman" panose="02020603050405020304" pitchFamily="18" charset="0"/>
                <a:cs typeface="Times New Roman" panose="02020603050405020304" pitchFamily="18" charset="0"/>
              </a:rPr>
              <a:t>.</a:t>
            </a:r>
          </a:p>
          <a:p>
            <a:pPr lvl="1">
              <a:lnSpc>
                <a:spcPct val="100000"/>
              </a:lnSpc>
            </a:pPr>
            <a:r>
              <a:rPr lang="en" altLang="zh-CN" sz="1800" dirty="0">
                <a:latin typeface="Times New Roman" panose="02020603050405020304" pitchFamily="18" charset="0"/>
                <a:cs typeface="Times New Roman" panose="02020603050405020304" pitchFamily="18" charset="0"/>
              </a:rPr>
              <a:t>Process </a:t>
            </a:r>
            <a:r>
              <a:rPr lang="en" altLang="zh-CN" sz="1800" dirty="0">
                <a:solidFill>
                  <a:srgbClr val="FF0000"/>
                </a:solidFill>
                <a:latin typeface="Times New Roman" panose="02020603050405020304" pitchFamily="18" charset="0"/>
                <a:cs typeface="Times New Roman" panose="02020603050405020304" pitchFamily="18" charset="0"/>
              </a:rPr>
              <a:t>infinite streams</a:t>
            </a:r>
            <a:r>
              <a:rPr lang="en" altLang="zh-CN" sz="1800" dirty="0">
                <a:latin typeface="Times New Roman" panose="02020603050405020304" pitchFamily="18" charset="0"/>
                <a:cs typeface="Times New Roman" panose="02020603050405020304" pitchFamily="18" charset="0"/>
              </a:rPr>
              <a:t>.</a:t>
            </a:r>
          </a:p>
          <a:p>
            <a:pPr lvl="1">
              <a:lnSpc>
                <a:spcPct val="100000"/>
              </a:lnSpc>
            </a:pPr>
            <a:r>
              <a:rPr lang="en" altLang="zh-CN" sz="1800" dirty="0">
                <a:latin typeface="Times New Roman" panose="02020603050405020304" pitchFamily="18" charset="0"/>
                <a:cs typeface="Times New Roman" panose="02020603050405020304" pitchFamily="18" charset="0"/>
              </a:rPr>
              <a:t>Implement </a:t>
            </a:r>
            <a:r>
              <a:rPr lang="en" altLang="zh-CN" sz="1800" dirty="0">
                <a:solidFill>
                  <a:srgbClr val="FF0000"/>
                </a:solidFill>
                <a:latin typeface="Times New Roman" panose="02020603050405020304" pitchFamily="18" charset="0"/>
                <a:cs typeface="Times New Roman" panose="02020603050405020304" pitchFamily="18" charset="0"/>
              </a:rPr>
              <a:t>event handlers </a:t>
            </a:r>
            <a:r>
              <a:rPr lang="en" altLang="zh-CN" sz="1800" dirty="0">
                <a:latin typeface="Times New Roman" panose="02020603050405020304" pitchFamily="18" charset="0"/>
                <a:cs typeface="Times New Roman" panose="02020603050405020304" pitchFamily="18" charset="0"/>
              </a:rPr>
              <a:t>with lambdas.</a:t>
            </a:r>
            <a:endParaRPr lang="en"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72E53-9F81-D140-856E-59CAF2F0CF0A}"/>
              </a:ext>
            </a:extLst>
          </p:cNvPr>
          <p:cNvSpPr>
            <a:spLocks noGrp="1"/>
          </p:cNvSpPr>
          <p:nvPr>
            <p:ph type="title"/>
          </p:nvPr>
        </p:nvSpPr>
        <p:spPr/>
        <p:txBody>
          <a:bodyPr>
            <a:normAutofit fontScale="90000"/>
          </a:bodyPr>
          <a:lstStyle/>
          <a:p>
            <a:r>
              <a:rPr lang="en-US" altLang="zh-CN" dirty="0">
                <a:solidFill>
                  <a:srgbClr val="3380E6"/>
                </a:solidFill>
                <a:latin typeface="Arial"/>
              </a:rPr>
              <a:t>9.5 </a:t>
            </a:r>
            <a:r>
              <a:rPr lang="en" altLang="zh-CN" dirty="0">
                <a:solidFill>
                  <a:srgbClr val="3380E6"/>
                </a:solidFill>
                <a:latin typeface="Arial"/>
              </a:rPr>
              <a:t>How Elements Move Through Stream Pipelines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1AF8375F-DD98-3D4E-85C3-AD8A0FEC01C2}"/>
              </a:ext>
            </a:extLst>
          </p:cNvPr>
          <p:cNvSpPr>
            <a:spLocks noGrp="1"/>
          </p:cNvSpPr>
          <p:nvPr>
            <p:ph type="body" idx="1"/>
          </p:nvPr>
        </p:nvSpPr>
        <p:spPr/>
        <p:txBody>
          <a:bodyPr/>
          <a:lstStyle/>
          <a:p>
            <a:r>
              <a:rPr lang="en" altLang="zh-CN" sz="2800" dirty="0"/>
              <a:t>When you initiate a stream pipeline with a terminal operation, the intermediate operations’ processing steps are applied for a given stream element before they are applied to the next stream element. </a:t>
            </a:r>
          </a:p>
          <a:p>
            <a:endParaRPr kumimoji="1" lang="zh-CN" altLang="en-US" dirty="0"/>
          </a:p>
        </p:txBody>
      </p:sp>
    </p:spTree>
    <p:extLst>
      <p:ext uri="{BB962C8B-B14F-4D97-AF65-F5344CB8AC3E}">
        <p14:creationId xmlns:p14="http://schemas.microsoft.com/office/powerpoint/2010/main" val="2461840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A6B9781-BDC5-BA49-B743-C80C68554666}"/>
              </a:ext>
            </a:extLst>
          </p:cNvPr>
          <p:cNvSpPr/>
          <p:nvPr/>
        </p:nvSpPr>
        <p:spPr>
          <a:xfrm>
            <a:off x="0" y="289679"/>
            <a:ext cx="6553200" cy="3139321"/>
          </a:xfrm>
          <a:prstGeom prst="rect">
            <a:avLst/>
          </a:prstGeom>
          <a:solidFill>
            <a:srgbClr val="FFC000"/>
          </a:solidFill>
        </p:spPr>
        <p:txBody>
          <a:bodyPr wrap="square">
            <a:spAutoFit/>
          </a:bodyPr>
          <a:lstStyle/>
          <a:p>
            <a:r>
              <a:rPr lang="en" altLang="zh-CN" dirty="0" err="1">
                <a:latin typeface="Menlo" panose="020B0609030804020204" pitchFamily="49" charset="0"/>
              </a:rPr>
              <a:t>IntStream.</a:t>
            </a:r>
            <a:r>
              <a:rPr lang="en" altLang="zh-CN" i="1" dirty="0" err="1">
                <a:latin typeface="Menlo" panose="020B0609030804020204" pitchFamily="49" charset="0"/>
              </a:rPr>
              <a:t>rangeClosed</a:t>
            </a:r>
            <a:r>
              <a:rPr lang="en" altLang="zh-CN" dirty="0">
                <a:latin typeface="Menlo" panose="020B0609030804020204" pitchFamily="49" charset="0"/>
              </a:rPr>
              <a:t>(1, 10).filter(</a:t>
            </a:r>
          </a:p>
          <a:p>
            <a:r>
              <a:rPr lang="en" altLang="zh-CN" dirty="0">
                <a:latin typeface="Menlo" panose="020B0609030804020204" pitchFamily="49" charset="0"/>
              </a:rPr>
              <a:t>  </a:t>
            </a:r>
            <a:r>
              <a:rPr lang="en" altLang="zh-CN" dirty="0">
                <a:solidFill>
                  <a:srgbClr val="7E504F"/>
                </a:solidFill>
                <a:latin typeface="Menlo" panose="020B0609030804020204" pitchFamily="49" charset="0"/>
              </a:rPr>
              <a:t>x</a:t>
            </a:r>
            <a:r>
              <a:rPr lang="en" altLang="zh-CN" dirty="0">
                <a:latin typeface="Menlo" panose="020B0609030804020204" pitchFamily="49" charset="0"/>
              </a:rPr>
              <a:t> -&gt; {</a:t>
            </a:r>
          </a:p>
          <a:p>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326CC"/>
                </a:solidFill>
                <a:latin typeface="Menlo" panose="020B0609030804020204" pitchFamily="49" charset="0"/>
              </a:rPr>
              <a:t>out</a:t>
            </a:r>
            <a:r>
              <a:rPr lang="en" altLang="zh-CN" dirty="0" err="1">
                <a:latin typeface="Menlo" panose="020B0609030804020204" pitchFamily="49" charset="0"/>
              </a:rPr>
              <a:t>.printf</a:t>
            </a:r>
            <a:r>
              <a:rPr lang="en" altLang="zh-CN" dirty="0">
                <a:latin typeface="Menlo" panose="020B0609030804020204" pitchFamily="49" charset="0"/>
              </a:rPr>
              <a:t>(</a:t>
            </a:r>
            <a:r>
              <a:rPr lang="en" altLang="zh-CN" dirty="0">
                <a:solidFill>
                  <a:srgbClr val="3933FF"/>
                </a:solidFill>
                <a:latin typeface="Menlo" panose="020B0609030804020204" pitchFamily="49" charset="0"/>
              </a:rPr>
              <a:t>"%</a:t>
            </a:r>
            <a:r>
              <a:rPr lang="en" altLang="zh-CN" dirty="0" err="1">
                <a:solidFill>
                  <a:srgbClr val="3933FF"/>
                </a:solidFill>
                <a:latin typeface="Menlo" panose="020B0609030804020204" pitchFamily="49" charset="0"/>
              </a:rPr>
              <a:t>nfilter</a:t>
            </a:r>
            <a:r>
              <a:rPr lang="en" altLang="zh-CN" dirty="0">
                <a:solidFill>
                  <a:srgbClr val="3933FF"/>
                </a:solidFill>
                <a:latin typeface="Menlo" panose="020B0609030804020204" pitchFamily="49" charset="0"/>
              </a:rPr>
              <a:t>: %</a:t>
            </a:r>
            <a:r>
              <a:rPr lang="en" altLang="zh-CN" dirty="0" err="1">
                <a:solidFill>
                  <a:srgbClr val="3933FF"/>
                </a:solidFill>
                <a:latin typeface="Menlo" panose="020B0609030804020204" pitchFamily="49" charset="0"/>
              </a:rPr>
              <a:t>d%n</a:t>
            </a:r>
            <a:r>
              <a:rPr lang="en" altLang="zh-CN" dirty="0">
                <a:solidFill>
                  <a:srgbClr val="3933FF"/>
                </a:solidFill>
                <a:latin typeface="Menlo" panose="020B0609030804020204" pitchFamily="49" charset="0"/>
              </a:rPr>
              <a:t>"</a:t>
            </a:r>
            <a:r>
              <a:rPr lang="en" altLang="zh-CN" dirty="0">
                <a:latin typeface="Menlo" panose="020B0609030804020204" pitchFamily="49" charset="0"/>
              </a:rPr>
              <a:t>, </a:t>
            </a:r>
            <a:r>
              <a:rPr lang="en" altLang="zh-CN" dirty="0">
                <a:solidFill>
                  <a:srgbClr val="7E504F"/>
                </a:solidFill>
                <a:latin typeface="Menlo" panose="020B0609030804020204" pitchFamily="49" charset="0"/>
              </a:rPr>
              <a:t>x</a:t>
            </a:r>
            <a:r>
              <a:rPr lang="en" altLang="zh-CN" dirty="0">
                <a:latin typeface="Menlo" panose="020B0609030804020204" pitchFamily="49" charset="0"/>
              </a:rPr>
              <a:t>);</a:t>
            </a:r>
          </a:p>
          <a:p>
            <a:r>
              <a:rPr lang="en" altLang="zh-CN" dirty="0">
                <a:latin typeface="Menlo" panose="020B0609030804020204" pitchFamily="49" charset="0"/>
              </a:rPr>
              <a:t>      </a:t>
            </a:r>
            <a:r>
              <a:rPr lang="en" altLang="zh-CN" b="1" dirty="0">
                <a:solidFill>
                  <a:srgbClr val="931A68"/>
                </a:solidFill>
                <a:latin typeface="Menlo" panose="020B0609030804020204" pitchFamily="49" charset="0"/>
              </a:rPr>
              <a:t>return</a:t>
            </a:r>
            <a:r>
              <a:rPr lang="en" altLang="zh-CN" dirty="0">
                <a:latin typeface="Menlo" panose="020B0609030804020204" pitchFamily="49" charset="0"/>
              </a:rPr>
              <a:t> </a:t>
            </a:r>
            <a:r>
              <a:rPr lang="en" altLang="zh-CN" dirty="0">
                <a:solidFill>
                  <a:srgbClr val="7E504F"/>
                </a:solidFill>
                <a:latin typeface="Menlo" panose="020B0609030804020204" pitchFamily="49" charset="0"/>
              </a:rPr>
              <a:t>x</a:t>
            </a:r>
            <a:r>
              <a:rPr lang="en" altLang="zh-CN" dirty="0">
                <a:latin typeface="Menlo" panose="020B0609030804020204" pitchFamily="49" charset="0"/>
              </a:rPr>
              <a:t> % 2 == 0;</a:t>
            </a:r>
          </a:p>
          <a:p>
            <a:r>
              <a:rPr lang="en" altLang="zh-CN" dirty="0">
                <a:latin typeface="Menlo" panose="020B0609030804020204" pitchFamily="49" charset="0"/>
              </a:rPr>
              <a:t>  </a:t>
            </a:r>
            <a:r>
              <a:rPr lang="zh-CN" altLang="en-US" dirty="0">
                <a:latin typeface="Menlo" panose="020B0609030804020204" pitchFamily="49" charset="0"/>
              </a:rPr>
              <a:t>     </a:t>
            </a:r>
            <a:r>
              <a:rPr lang="en" altLang="zh-CN" dirty="0">
                <a:latin typeface="Menlo" panose="020B0609030804020204" pitchFamily="49" charset="0"/>
              </a:rPr>
              <a:t>})</a:t>
            </a:r>
          </a:p>
          <a:p>
            <a:r>
              <a:rPr lang="en" altLang="zh-CN" dirty="0">
                <a:latin typeface="Menlo" panose="020B0609030804020204" pitchFamily="49" charset="0"/>
              </a:rPr>
              <a:t>.map(</a:t>
            </a:r>
          </a:p>
          <a:p>
            <a:r>
              <a:rPr lang="en" altLang="zh-CN" dirty="0">
                <a:solidFill>
                  <a:srgbClr val="7E504F"/>
                </a:solidFill>
                <a:latin typeface="Menlo" panose="020B0609030804020204" pitchFamily="49" charset="0"/>
              </a:rPr>
              <a:t>x</a:t>
            </a:r>
            <a:r>
              <a:rPr lang="en" altLang="zh-CN" dirty="0">
                <a:latin typeface="Menlo" panose="020B0609030804020204" pitchFamily="49" charset="0"/>
              </a:rPr>
              <a:t> -&gt; {</a:t>
            </a:r>
          </a:p>
          <a:p>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326CC"/>
                </a:solidFill>
                <a:latin typeface="Menlo" panose="020B0609030804020204" pitchFamily="49" charset="0"/>
              </a:rPr>
              <a:t>out</a:t>
            </a:r>
            <a:r>
              <a:rPr lang="en" altLang="zh-CN" dirty="0" err="1">
                <a:latin typeface="Menlo" panose="020B0609030804020204" pitchFamily="49" charset="0"/>
              </a:rPr>
              <a:t>.println</a:t>
            </a:r>
            <a:r>
              <a:rPr lang="en" altLang="zh-CN" dirty="0">
                <a:latin typeface="Menlo" panose="020B0609030804020204" pitchFamily="49" charset="0"/>
              </a:rPr>
              <a:t>(</a:t>
            </a:r>
            <a:r>
              <a:rPr lang="en" altLang="zh-CN" dirty="0">
                <a:solidFill>
                  <a:srgbClr val="3933FF"/>
                </a:solidFill>
                <a:latin typeface="Menlo" panose="020B0609030804020204" pitchFamily="49" charset="0"/>
              </a:rPr>
              <a:t>"map: "</a:t>
            </a:r>
            <a:r>
              <a:rPr lang="en" altLang="zh-CN" dirty="0">
                <a:latin typeface="Menlo" panose="020B0609030804020204" pitchFamily="49" charset="0"/>
              </a:rPr>
              <a:t> + </a:t>
            </a:r>
            <a:r>
              <a:rPr lang="en" altLang="zh-CN" dirty="0">
                <a:solidFill>
                  <a:srgbClr val="7E504F"/>
                </a:solidFill>
                <a:latin typeface="Menlo" panose="020B0609030804020204" pitchFamily="49" charset="0"/>
              </a:rPr>
              <a:t>x</a:t>
            </a:r>
            <a:r>
              <a:rPr lang="en" altLang="zh-CN" dirty="0">
                <a:latin typeface="Menlo" panose="020B0609030804020204" pitchFamily="49" charset="0"/>
              </a:rPr>
              <a:t>);</a:t>
            </a:r>
          </a:p>
          <a:p>
            <a:r>
              <a:rPr lang="en" altLang="zh-CN" dirty="0">
                <a:latin typeface="Menlo" panose="020B0609030804020204" pitchFamily="49" charset="0"/>
              </a:rPr>
              <a:t>      </a:t>
            </a:r>
            <a:r>
              <a:rPr lang="en" altLang="zh-CN" b="1" dirty="0">
                <a:solidFill>
                  <a:srgbClr val="931A68"/>
                </a:solidFill>
                <a:latin typeface="Menlo" panose="020B0609030804020204" pitchFamily="49" charset="0"/>
              </a:rPr>
              <a:t>return</a:t>
            </a:r>
            <a:r>
              <a:rPr lang="en" altLang="zh-CN" dirty="0">
                <a:latin typeface="Menlo" panose="020B0609030804020204" pitchFamily="49" charset="0"/>
              </a:rPr>
              <a:t> </a:t>
            </a:r>
            <a:r>
              <a:rPr lang="en" altLang="zh-CN" dirty="0">
                <a:solidFill>
                  <a:srgbClr val="7E504F"/>
                </a:solidFill>
                <a:latin typeface="Menlo" panose="020B0609030804020204" pitchFamily="49" charset="0"/>
              </a:rPr>
              <a:t>x</a:t>
            </a:r>
            <a:r>
              <a:rPr lang="en" altLang="zh-CN" dirty="0">
                <a:latin typeface="Menlo" panose="020B0609030804020204" pitchFamily="49" charset="0"/>
              </a:rPr>
              <a:t> * 3;</a:t>
            </a:r>
          </a:p>
          <a:p>
            <a:r>
              <a:rPr lang="en" altLang="zh-CN" dirty="0">
                <a:latin typeface="Menlo" panose="020B0609030804020204" pitchFamily="49" charset="0"/>
              </a:rPr>
              <a:t>  })</a:t>
            </a:r>
          </a:p>
          <a:p>
            <a:r>
              <a:rPr lang="en" altLang="zh-CN" dirty="0">
                <a:latin typeface="Menlo" panose="020B0609030804020204" pitchFamily="49" charset="0"/>
              </a:rPr>
              <a:t>.sum();</a:t>
            </a:r>
            <a:endParaRPr lang="en" altLang="zh-CN" dirty="0">
              <a:effectLst/>
              <a:latin typeface="Menlo" panose="020B0609030804020204" pitchFamily="49" charset="0"/>
            </a:endParaRPr>
          </a:p>
        </p:txBody>
      </p:sp>
      <p:pic>
        <p:nvPicPr>
          <p:cNvPr id="5" name="图片 4">
            <a:extLst>
              <a:ext uri="{FF2B5EF4-FFF2-40B4-BE49-F238E27FC236}">
                <a16:creationId xmlns:a16="http://schemas.microsoft.com/office/drawing/2014/main" id="{EAA8C2D0-8175-1C4A-9394-B68C3A2828BC}"/>
              </a:ext>
            </a:extLst>
          </p:cNvPr>
          <p:cNvPicPr>
            <a:picLocks noChangeAspect="1"/>
          </p:cNvPicPr>
          <p:nvPr/>
        </p:nvPicPr>
        <p:blipFill>
          <a:blip r:embed="rId3"/>
          <a:stretch>
            <a:fillRect/>
          </a:stretch>
        </p:blipFill>
        <p:spPr>
          <a:xfrm>
            <a:off x="6553200" y="267267"/>
            <a:ext cx="1954306" cy="6072308"/>
          </a:xfrm>
          <a:prstGeom prst="rect">
            <a:avLst/>
          </a:prstGeom>
        </p:spPr>
      </p:pic>
    </p:spTree>
    <p:extLst>
      <p:ext uri="{BB962C8B-B14F-4D97-AF65-F5344CB8AC3E}">
        <p14:creationId xmlns:p14="http://schemas.microsoft.com/office/powerpoint/2010/main" val="142727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9.6</a:t>
            </a:r>
            <a:r>
              <a:rPr lang="zh-CN" altLang="en-US" dirty="0">
                <a:solidFill>
                  <a:srgbClr val="3380E6"/>
                </a:solidFill>
                <a:latin typeface="Arial"/>
              </a:rPr>
              <a:t> </a:t>
            </a:r>
            <a:r>
              <a:rPr lang="en-US" altLang="zh-CN" dirty="0">
                <a:solidFill>
                  <a:srgbClr val="3380E6"/>
                </a:solidFill>
                <a:latin typeface="Arial"/>
              </a:rPr>
              <a:t>Method</a:t>
            </a:r>
            <a:r>
              <a:rPr lang="zh-CN" altLang="en-US" dirty="0">
                <a:solidFill>
                  <a:srgbClr val="3380E6"/>
                </a:solidFill>
                <a:latin typeface="Arial"/>
              </a:rPr>
              <a:t> </a:t>
            </a:r>
            <a:r>
              <a:rPr lang="en-US" altLang="zh-CN" dirty="0">
                <a:solidFill>
                  <a:srgbClr val="3380E6"/>
                </a:solidFill>
                <a:latin typeface="Arial"/>
              </a:rPr>
              <a:t>References</a:t>
            </a:r>
            <a:endParaRPr lang="zh-CN" altLang="en-US" dirty="0">
              <a:solidFill>
                <a:srgbClr val="3380E6"/>
              </a:solidFill>
              <a:latin typeface="Arial"/>
            </a:endParaRPr>
          </a:p>
        </p:txBody>
      </p:sp>
      <p:sp>
        <p:nvSpPr>
          <p:cNvPr id="3" name="文本占位符 2"/>
          <p:cNvSpPr>
            <a:spLocks noGrp="1"/>
          </p:cNvSpPr>
          <p:nvPr>
            <p:ph type="body" idx="1"/>
          </p:nvPr>
        </p:nvSpPr>
        <p:spPr>
          <a:xfrm>
            <a:off x="457200" y="1481138"/>
            <a:ext cx="8229600" cy="4843462"/>
          </a:xfrm>
          <a:solidFill>
            <a:schemeClr val="bg1"/>
          </a:solidFill>
        </p:spPr>
        <p:txBody>
          <a:bodyPr/>
          <a:lstStyle/>
          <a:p>
            <a:pPr marL="109537" indent="0">
              <a:buNone/>
            </a:pPr>
            <a:r>
              <a:rPr lang="en-US" altLang="zh-CN" dirty="0"/>
              <a:t>F</a:t>
            </a:r>
            <a:r>
              <a:rPr lang="en" altLang="zh-CN" dirty="0"/>
              <a:t>or a lambda that simply calls another method, you can replace the lambda with that method’s name—known as a method reference.</a:t>
            </a:r>
          </a:p>
          <a:p>
            <a:pPr marL="109537" indent="0">
              <a:buNone/>
            </a:pPr>
            <a:endParaRPr lang="en-US" altLang="zh-CN" dirty="0"/>
          </a:p>
        </p:txBody>
      </p:sp>
    </p:spTree>
    <p:extLst>
      <p:ext uri="{BB962C8B-B14F-4D97-AF65-F5344CB8AC3E}">
        <p14:creationId xmlns:p14="http://schemas.microsoft.com/office/powerpoint/2010/main" val="2558619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1A05E3A-AB21-6143-A017-58E2A1F59ADC}"/>
              </a:ext>
            </a:extLst>
          </p:cNvPr>
          <p:cNvSpPr/>
          <p:nvPr/>
        </p:nvSpPr>
        <p:spPr>
          <a:xfrm>
            <a:off x="190500" y="289679"/>
            <a:ext cx="8763000" cy="3139321"/>
          </a:xfrm>
          <a:prstGeom prst="rect">
            <a:avLst/>
          </a:prstGeom>
          <a:solidFill>
            <a:srgbClr val="FFC000"/>
          </a:solidFill>
        </p:spPr>
        <p:txBody>
          <a:bodyPr wrap="square">
            <a:spAutoFit/>
          </a:bodyPr>
          <a:lstStyle/>
          <a:p>
            <a:r>
              <a:rPr lang="en" altLang="zh-CN" dirty="0" err="1">
                <a:solidFill>
                  <a:srgbClr val="7E504F"/>
                </a:solidFill>
                <a:latin typeface="Menlo" panose="020B0609030804020204" pitchFamily="49" charset="0"/>
              </a:rPr>
              <a:t>randomNumbers</a:t>
            </a:r>
            <a:r>
              <a:rPr lang="en" altLang="zh-CN" dirty="0" err="1">
                <a:latin typeface="Menlo" panose="020B0609030804020204" pitchFamily="49" charset="0"/>
              </a:rPr>
              <a:t>.ints</a:t>
            </a:r>
            <a:r>
              <a:rPr lang="en" altLang="zh-CN" dirty="0">
                <a:latin typeface="Menlo" panose="020B0609030804020204" pitchFamily="49" charset="0"/>
              </a:rPr>
              <a:t>(10, 1, 7)</a:t>
            </a:r>
          </a:p>
          <a:p>
            <a:r>
              <a:rPr lang="en" altLang="zh-CN" dirty="0">
                <a:latin typeface="Menlo" panose="020B0609030804020204" pitchFamily="49" charset="0"/>
              </a:rPr>
              <a:t>                   .</a:t>
            </a:r>
            <a:r>
              <a:rPr lang="en" altLang="zh-CN" dirty="0" err="1">
                <a:latin typeface="Menlo" panose="020B0609030804020204" pitchFamily="49" charset="0"/>
              </a:rPr>
              <a:t>forEach</a:t>
            </a:r>
            <a:r>
              <a:rPr lang="en" altLang="zh-CN" dirty="0">
                <a:latin typeface="Menlo" panose="020B0609030804020204" pitchFamily="49" charset="0"/>
              </a:rPr>
              <a:t>(</a:t>
            </a:r>
            <a:r>
              <a:rPr lang="en" altLang="zh-CN" dirty="0" err="1">
                <a:latin typeface="Menlo" panose="020B0609030804020204" pitchFamily="49" charset="0"/>
              </a:rPr>
              <a:t>System.</a:t>
            </a:r>
            <a:r>
              <a:rPr lang="en" altLang="zh-CN" b="1" i="1" dirty="0" err="1">
                <a:solidFill>
                  <a:srgbClr val="0326CC"/>
                </a:solidFill>
                <a:latin typeface="Menlo" panose="020B0609030804020204" pitchFamily="49" charset="0"/>
              </a:rPr>
              <a:t>out</a:t>
            </a:r>
            <a:r>
              <a:rPr lang="en" altLang="zh-CN" dirty="0">
                <a:latin typeface="Menlo" panose="020B0609030804020204" pitchFamily="49" charset="0"/>
              </a:rPr>
              <a:t>::</a:t>
            </a:r>
            <a:r>
              <a:rPr lang="en" altLang="zh-CN" dirty="0" err="1">
                <a:latin typeface="Menlo" panose="020B0609030804020204" pitchFamily="49" charset="0"/>
              </a:rPr>
              <a:t>println</a:t>
            </a:r>
            <a:r>
              <a:rPr lang="en" altLang="zh-CN" dirty="0">
                <a:latin typeface="Menlo" panose="020B0609030804020204" pitchFamily="49" charset="0"/>
              </a:rPr>
              <a:t>);</a:t>
            </a:r>
          </a:p>
          <a:p>
            <a:br>
              <a:rPr lang="en" altLang="zh-CN" dirty="0">
                <a:latin typeface="Menlo" panose="020B0609030804020204" pitchFamily="49" charset="0"/>
              </a:rPr>
            </a:br>
            <a:endParaRPr lang="en" altLang="zh-CN" dirty="0">
              <a:latin typeface="Menlo" panose="020B0609030804020204" pitchFamily="49" charset="0"/>
            </a:endParaRPr>
          </a:p>
          <a:p>
            <a:r>
              <a:rPr lang="en" altLang="zh-CN" dirty="0">
                <a:solidFill>
                  <a:srgbClr val="000000"/>
                </a:solidFill>
                <a:latin typeface="Menlo" panose="020B0609030804020204" pitchFamily="49" charset="0"/>
              </a:rPr>
              <a:t>      </a:t>
            </a:r>
            <a:r>
              <a:rPr lang="en" altLang="zh-CN" dirty="0">
                <a:solidFill>
                  <a:srgbClr val="4E9072"/>
                </a:solidFill>
                <a:latin typeface="Menlo" panose="020B0609030804020204" pitchFamily="49" charset="0"/>
              </a:rPr>
              <a:t>// display 10 random integers on the same line</a:t>
            </a:r>
          </a:p>
          <a:p>
            <a:r>
              <a:rPr lang="en" altLang="zh-CN" dirty="0">
                <a:latin typeface="Menlo" panose="020B0609030804020204" pitchFamily="49" charset="0"/>
              </a:rPr>
              <a:t>      String </a:t>
            </a:r>
            <a:r>
              <a:rPr lang="en" altLang="zh-CN" dirty="0">
                <a:solidFill>
                  <a:srgbClr val="7E504F"/>
                </a:solidFill>
                <a:latin typeface="Menlo" panose="020B0609030804020204" pitchFamily="49" charset="0"/>
              </a:rPr>
              <a:t>numbers</a:t>
            </a:r>
            <a:r>
              <a:rPr lang="en" altLang="zh-CN" dirty="0">
                <a:latin typeface="Menlo" panose="020B0609030804020204" pitchFamily="49" charset="0"/>
              </a:rPr>
              <a:t> = </a:t>
            </a:r>
          </a:p>
          <a:p>
            <a:r>
              <a:rPr lang="en" altLang="zh-CN" dirty="0">
                <a:latin typeface="Menlo" panose="020B0609030804020204" pitchFamily="49" charset="0"/>
              </a:rPr>
              <a:t>         </a:t>
            </a:r>
            <a:r>
              <a:rPr lang="en" altLang="zh-CN" dirty="0" err="1">
                <a:solidFill>
                  <a:srgbClr val="7E504F"/>
                </a:solidFill>
                <a:latin typeface="Menlo" panose="020B0609030804020204" pitchFamily="49" charset="0"/>
              </a:rPr>
              <a:t>randomNumbers</a:t>
            </a:r>
            <a:r>
              <a:rPr lang="en" altLang="zh-CN" dirty="0" err="1">
                <a:latin typeface="Menlo" panose="020B0609030804020204" pitchFamily="49" charset="0"/>
              </a:rPr>
              <a:t>.ints</a:t>
            </a:r>
            <a:r>
              <a:rPr lang="en" altLang="zh-CN" dirty="0">
                <a:latin typeface="Menlo" panose="020B0609030804020204" pitchFamily="49" charset="0"/>
              </a:rPr>
              <a:t>(10, 1, 7)</a:t>
            </a:r>
          </a:p>
          <a:p>
            <a:r>
              <a:rPr lang="en" altLang="zh-CN" dirty="0">
                <a:latin typeface="Menlo" panose="020B0609030804020204" pitchFamily="49" charset="0"/>
              </a:rPr>
              <a:t>                      .</a:t>
            </a:r>
            <a:r>
              <a:rPr lang="en" altLang="zh-CN" dirty="0" err="1">
                <a:latin typeface="Menlo" panose="020B0609030804020204" pitchFamily="49" charset="0"/>
              </a:rPr>
              <a:t>mapToObj</a:t>
            </a:r>
            <a:r>
              <a:rPr lang="en" altLang="zh-CN" dirty="0">
                <a:latin typeface="Menlo" panose="020B0609030804020204" pitchFamily="49" charset="0"/>
              </a:rPr>
              <a:t>(String::</a:t>
            </a:r>
            <a:r>
              <a:rPr lang="en" altLang="zh-CN" i="1" dirty="0" err="1">
                <a:latin typeface="Menlo" panose="020B0609030804020204" pitchFamily="49" charset="0"/>
              </a:rPr>
              <a:t>valueOf</a:t>
            </a:r>
            <a:r>
              <a:rPr lang="en" altLang="zh-CN" dirty="0">
                <a:latin typeface="Menlo" panose="020B0609030804020204" pitchFamily="49" charset="0"/>
              </a:rPr>
              <a:t>)</a:t>
            </a:r>
          </a:p>
          <a:p>
            <a:r>
              <a:rPr lang="en" altLang="zh-CN" dirty="0">
                <a:latin typeface="Menlo" panose="020B0609030804020204" pitchFamily="49" charset="0"/>
              </a:rPr>
              <a:t>                      .collect(</a:t>
            </a:r>
            <a:r>
              <a:rPr lang="en" altLang="zh-CN" dirty="0" err="1">
                <a:latin typeface="Menlo" panose="020B0609030804020204" pitchFamily="49" charset="0"/>
              </a:rPr>
              <a:t>Collectors.</a:t>
            </a:r>
            <a:r>
              <a:rPr lang="en" altLang="zh-CN" i="1" dirty="0" err="1">
                <a:latin typeface="Menlo" panose="020B0609030804020204" pitchFamily="49" charset="0"/>
              </a:rPr>
              <a:t>joining</a:t>
            </a:r>
            <a:r>
              <a:rPr lang="en" altLang="zh-CN" dirty="0">
                <a:latin typeface="Menlo" panose="020B0609030804020204" pitchFamily="49" charset="0"/>
              </a:rPr>
              <a:t>(</a:t>
            </a:r>
            <a:r>
              <a:rPr lang="en" altLang="zh-CN" dirty="0">
                <a:solidFill>
                  <a:srgbClr val="3933FF"/>
                </a:solidFill>
                <a:latin typeface="Menlo" panose="020B0609030804020204" pitchFamily="49" charset="0"/>
              </a:rPr>
              <a:t>" "</a:t>
            </a:r>
            <a:r>
              <a:rPr lang="en" altLang="zh-CN" dirty="0">
                <a:latin typeface="Menlo" panose="020B0609030804020204" pitchFamily="49" charset="0"/>
              </a:rPr>
              <a:t>));</a:t>
            </a:r>
          </a:p>
          <a:p>
            <a:r>
              <a:rPr lang="en" altLang="zh-CN" dirty="0">
                <a:solidFill>
                  <a:srgbClr val="000000"/>
                </a:solidFill>
                <a:latin typeface="Menlo" panose="020B0609030804020204" pitchFamily="49" charset="0"/>
              </a:rPr>
              <a:t>      </a:t>
            </a:r>
            <a:r>
              <a:rPr lang="en" altLang="zh-CN" dirty="0" err="1">
                <a:solidFill>
                  <a:srgbClr val="000000"/>
                </a:solidFill>
                <a:latin typeface="Menlo" panose="020B0609030804020204" pitchFamily="49" charset="0"/>
              </a:rPr>
              <a:t>System.</a:t>
            </a:r>
            <a:r>
              <a:rPr lang="en" altLang="zh-CN" b="1" i="1" dirty="0" err="1">
                <a:solidFill>
                  <a:srgbClr val="0326CC"/>
                </a:solidFill>
                <a:latin typeface="Menlo" panose="020B0609030804020204" pitchFamily="49" charset="0"/>
              </a:rPr>
              <a:t>out</a:t>
            </a:r>
            <a:r>
              <a:rPr lang="en" altLang="zh-CN" dirty="0" err="1">
                <a:solidFill>
                  <a:srgbClr val="000000"/>
                </a:solidFill>
                <a:latin typeface="Menlo" panose="020B0609030804020204" pitchFamily="49" charset="0"/>
              </a:rPr>
              <a:t>.printf</a:t>
            </a:r>
            <a:r>
              <a:rPr lang="en" altLang="zh-CN" dirty="0">
                <a:solidFill>
                  <a:srgbClr val="000000"/>
                </a:solidFill>
                <a:latin typeface="Menlo" panose="020B0609030804020204" pitchFamily="49" charset="0"/>
              </a:rPr>
              <a:t>(</a:t>
            </a:r>
            <a:r>
              <a:rPr lang="en" altLang="zh-CN" dirty="0">
                <a:solidFill>
                  <a:srgbClr val="3933FF"/>
                </a:solidFill>
                <a:latin typeface="Menlo" panose="020B0609030804020204" pitchFamily="49" charset="0"/>
              </a:rPr>
              <a:t>"%</a:t>
            </a:r>
            <a:r>
              <a:rPr lang="en" altLang="zh-CN" dirty="0" err="1">
                <a:solidFill>
                  <a:srgbClr val="3933FF"/>
                </a:solidFill>
                <a:latin typeface="Menlo" panose="020B0609030804020204" pitchFamily="49" charset="0"/>
              </a:rPr>
              <a:t>nRandom</a:t>
            </a:r>
            <a:r>
              <a:rPr lang="en" altLang="zh-CN" dirty="0">
                <a:solidFill>
                  <a:srgbClr val="3933FF"/>
                </a:solidFill>
                <a:latin typeface="Menlo" panose="020B0609030804020204" pitchFamily="49" charset="0"/>
              </a:rPr>
              <a:t> numbers on one line: %</a:t>
            </a:r>
            <a:r>
              <a:rPr lang="en" altLang="zh-CN" dirty="0" err="1">
                <a:solidFill>
                  <a:srgbClr val="3933FF"/>
                </a:solidFill>
                <a:latin typeface="Menlo" panose="020B0609030804020204" pitchFamily="49" charset="0"/>
              </a:rPr>
              <a:t>s%n</a:t>
            </a:r>
            <a:r>
              <a:rPr lang="en" altLang="zh-CN" dirty="0">
                <a:solidFill>
                  <a:srgbClr val="3933FF"/>
                </a:solidFill>
                <a:latin typeface="Menlo" panose="020B0609030804020204" pitchFamily="49" charset="0"/>
              </a:rPr>
              <a:t>"</a:t>
            </a:r>
            <a:r>
              <a:rPr lang="en" altLang="zh-CN" dirty="0">
                <a:solidFill>
                  <a:srgbClr val="000000"/>
                </a:solidFill>
                <a:latin typeface="Menlo" panose="020B0609030804020204" pitchFamily="49" charset="0"/>
              </a:rPr>
              <a:t>, </a:t>
            </a:r>
            <a:r>
              <a:rPr lang="en" altLang="zh-CN" dirty="0">
                <a:solidFill>
                  <a:srgbClr val="7E504F"/>
                </a:solidFill>
                <a:latin typeface="Menlo" panose="020B0609030804020204" pitchFamily="49" charset="0"/>
              </a:rPr>
              <a:t>numbers</a:t>
            </a:r>
            <a:r>
              <a:rPr lang="en" altLang="zh-CN" dirty="0">
                <a:solidFill>
                  <a:srgbClr val="000000"/>
                </a:solidFill>
                <a:latin typeface="Menlo" panose="020B0609030804020204" pitchFamily="49" charset="0"/>
              </a:rPr>
              <a:t>);</a:t>
            </a:r>
            <a:endParaRPr lang="en" altLang="zh-CN" dirty="0">
              <a:solidFill>
                <a:srgbClr val="3933FF"/>
              </a:solidFill>
              <a:effectLst/>
              <a:latin typeface="Menlo" panose="020B0609030804020204" pitchFamily="49" charset="0"/>
            </a:endParaRPr>
          </a:p>
        </p:txBody>
      </p:sp>
      <p:pic>
        <p:nvPicPr>
          <p:cNvPr id="5" name="图片 4">
            <a:extLst>
              <a:ext uri="{FF2B5EF4-FFF2-40B4-BE49-F238E27FC236}">
                <a16:creationId xmlns:a16="http://schemas.microsoft.com/office/drawing/2014/main" id="{7D014F94-E4E5-B04B-9D45-C1A6C721AB9F}"/>
              </a:ext>
            </a:extLst>
          </p:cNvPr>
          <p:cNvPicPr>
            <a:picLocks noChangeAspect="1"/>
          </p:cNvPicPr>
          <p:nvPr/>
        </p:nvPicPr>
        <p:blipFill>
          <a:blip r:embed="rId2"/>
          <a:stretch>
            <a:fillRect/>
          </a:stretch>
        </p:blipFill>
        <p:spPr>
          <a:xfrm>
            <a:off x="1219200" y="3429000"/>
            <a:ext cx="5486400" cy="2985477"/>
          </a:xfrm>
          <a:prstGeom prst="rect">
            <a:avLst/>
          </a:prstGeom>
        </p:spPr>
      </p:pic>
    </p:spTree>
    <p:extLst>
      <p:ext uri="{BB962C8B-B14F-4D97-AF65-F5344CB8AC3E}">
        <p14:creationId xmlns:p14="http://schemas.microsoft.com/office/powerpoint/2010/main" val="5838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C7A89-8C45-3A47-B26F-7FB97D70D170}"/>
              </a:ext>
            </a:extLst>
          </p:cNvPr>
          <p:cNvSpPr>
            <a:spLocks noGrp="1"/>
          </p:cNvSpPr>
          <p:nvPr>
            <p:ph type="title"/>
          </p:nvPr>
        </p:nvSpPr>
        <p:spPr/>
        <p:txBody>
          <a:bodyPr/>
          <a:lstStyle/>
          <a:p>
            <a:r>
              <a:rPr lang="en-US" altLang="zh-CN" dirty="0">
                <a:solidFill>
                  <a:srgbClr val="3380E6"/>
                </a:solidFill>
                <a:latin typeface="Arial"/>
              </a:rPr>
              <a:t>9.6</a:t>
            </a:r>
            <a:r>
              <a:rPr lang="zh-CN" altLang="en-US" dirty="0">
                <a:solidFill>
                  <a:srgbClr val="3380E6"/>
                </a:solidFill>
                <a:latin typeface="Arial"/>
              </a:rPr>
              <a:t> </a:t>
            </a:r>
            <a:r>
              <a:rPr lang="en-US" altLang="zh-CN" dirty="0">
                <a:solidFill>
                  <a:srgbClr val="3380E6"/>
                </a:solidFill>
                <a:latin typeface="Arial"/>
              </a:rPr>
              <a:t>Method</a:t>
            </a:r>
            <a:r>
              <a:rPr lang="zh-CN" altLang="en-US" dirty="0">
                <a:solidFill>
                  <a:srgbClr val="3380E6"/>
                </a:solidFill>
                <a:latin typeface="Arial"/>
              </a:rPr>
              <a:t> </a:t>
            </a:r>
            <a:r>
              <a:rPr lang="en-US" altLang="zh-CN" dirty="0" err="1">
                <a:solidFill>
                  <a:srgbClr val="3380E6"/>
                </a:solidFill>
                <a:latin typeface="Arial"/>
              </a:rPr>
              <a:t>Referennces</a:t>
            </a:r>
            <a:r>
              <a:rPr lang="zh-CN" altLang="en-US" dirty="0">
                <a:solidFill>
                  <a:srgbClr val="3380E6"/>
                </a:solidFill>
                <a:latin typeface="Arial"/>
              </a:rPr>
              <a:t> </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57605852-9DF1-0A4F-8B07-366A9037FBAB}"/>
              </a:ext>
            </a:extLst>
          </p:cNvPr>
          <p:cNvSpPr>
            <a:spLocks noGrp="1"/>
          </p:cNvSpPr>
          <p:nvPr>
            <p:ph type="body" idx="1"/>
          </p:nvPr>
        </p:nvSpPr>
        <p:spPr/>
        <p:txBody>
          <a:bodyPr/>
          <a:lstStyle/>
          <a:p>
            <a:pPr>
              <a:lnSpc>
                <a:spcPct val="100000"/>
              </a:lnSpc>
            </a:pPr>
            <a:r>
              <a:rPr lang="en" altLang="zh-CN" sz="2400" dirty="0" err="1"/>
              <a:t>IntStream</a:t>
            </a:r>
            <a:r>
              <a:rPr lang="en" altLang="zh-CN" sz="2400" dirty="0"/>
              <a:t> method </a:t>
            </a:r>
            <a:r>
              <a:rPr lang="en" altLang="zh-CN" sz="2400" dirty="0" err="1">
                <a:solidFill>
                  <a:srgbClr val="FF0000"/>
                </a:solidFill>
              </a:rPr>
              <a:t>mapToObj</a:t>
            </a:r>
            <a:r>
              <a:rPr lang="zh-CN" altLang="en-US" sz="2400" dirty="0">
                <a:solidFill>
                  <a:srgbClr val="FF0000"/>
                </a:solidFill>
              </a:rPr>
              <a:t> </a:t>
            </a:r>
            <a:r>
              <a:rPr lang="en" altLang="zh-CN" sz="2400" dirty="0"/>
              <a:t>enables you to map from </a:t>
            </a:r>
            <a:r>
              <a:rPr lang="en" altLang="zh-CN" sz="2400" dirty="0" err="1"/>
              <a:t>ints</a:t>
            </a:r>
            <a:r>
              <a:rPr lang="en" altLang="zh-CN" sz="2400" dirty="0"/>
              <a:t> to a stream of reference-type elements. </a:t>
            </a:r>
          </a:p>
          <a:p>
            <a:pPr>
              <a:lnSpc>
                <a:spcPct val="100000"/>
              </a:lnSpc>
            </a:pPr>
            <a:endParaRPr lang="en" altLang="zh-CN" sz="2400" dirty="0"/>
          </a:p>
          <a:p>
            <a:pPr>
              <a:lnSpc>
                <a:spcPct val="100000"/>
              </a:lnSpc>
            </a:pPr>
            <a:endParaRPr lang="en" altLang="zh-CN" sz="2400" dirty="0"/>
          </a:p>
          <a:p>
            <a:pPr>
              <a:lnSpc>
                <a:spcPct val="100000"/>
              </a:lnSpc>
            </a:pPr>
            <a:endParaRPr lang="en" altLang="zh-CN" sz="2400" dirty="0"/>
          </a:p>
          <a:p>
            <a:pPr>
              <a:lnSpc>
                <a:spcPct val="100000"/>
              </a:lnSpc>
            </a:pPr>
            <a:r>
              <a:rPr lang="en" altLang="zh-CN" sz="2400" dirty="0"/>
              <a:t>The Stream terminal operation </a:t>
            </a:r>
            <a:r>
              <a:rPr lang="en" altLang="zh-CN" sz="2400" dirty="0">
                <a:solidFill>
                  <a:srgbClr val="FF0000"/>
                </a:solidFill>
              </a:rPr>
              <a:t>collect</a:t>
            </a:r>
            <a:r>
              <a:rPr lang="en" altLang="zh-CN" sz="2400" dirty="0"/>
              <a:t> uses a collector to gather the stream’s elements into a single object—often a collection.</a:t>
            </a:r>
          </a:p>
          <a:p>
            <a:pPr>
              <a:lnSpc>
                <a:spcPct val="100000"/>
              </a:lnSpc>
            </a:pPr>
            <a:r>
              <a:rPr lang="en" altLang="zh-CN" sz="2400" dirty="0"/>
              <a:t>static Collectors method </a:t>
            </a:r>
            <a:r>
              <a:rPr lang="en" altLang="zh-CN" sz="2400" dirty="0">
                <a:solidFill>
                  <a:srgbClr val="FF0000"/>
                </a:solidFill>
              </a:rPr>
              <a:t>joining</a:t>
            </a:r>
            <a:r>
              <a:rPr lang="zh-CN" altLang="en-US" sz="2400" dirty="0">
                <a:solidFill>
                  <a:srgbClr val="FF0000"/>
                </a:solidFill>
              </a:rPr>
              <a:t> </a:t>
            </a:r>
            <a:r>
              <a:rPr lang="en" altLang="zh-CN" sz="2400" dirty="0"/>
              <a:t>creates a concatenated String representation of the stream’s element</a:t>
            </a:r>
            <a:r>
              <a:rPr lang="en-US" altLang="zh-CN" sz="2400" dirty="0"/>
              <a:t>s.</a:t>
            </a:r>
          </a:p>
          <a:p>
            <a:pPr>
              <a:lnSpc>
                <a:spcPct val="100000"/>
              </a:lnSpc>
            </a:pPr>
            <a:endParaRPr lang="en" altLang="zh-CN" sz="2400" dirty="0"/>
          </a:p>
          <a:p>
            <a:pPr>
              <a:lnSpc>
                <a:spcPct val="100000"/>
              </a:lnSpc>
            </a:pPr>
            <a:endParaRPr kumimoji="1" lang="zh-CN" altLang="en-US" sz="2400" dirty="0"/>
          </a:p>
        </p:txBody>
      </p:sp>
      <p:pic>
        <p:nvPicPr>
          <p:cNvPr id="4" name="图片 3"/>
          <p:cNvPicPr>
            <a:picLocks noChangeAspect="1"/>
          </p:cNvPicPr>
          <p:nvPr/>
        </p:nvPicPr>
        <p:blipFill>
          <a:blip r:embed="rId2"/>
          <a:stretch>
            <a:fillRect/>
          </a:stretch>
        </p:blipFill>
        <p:spPr>
          <a:xfrm>
            <a:off x="228600" y="2438400"/>
            <a:ext cx="8763000" cy="695325"/>
          </a:xfrm>
          <a:prstGeom prst="rect">
            <a:avLst/>
          </a:prstGeom>
        </p:spPr>
      </p:pic>
    </p:spTree>
    <p:extLst>
      <p:ext uri="{BB962C8B-B14F-4D97-AF65-F5344CB8AC3E}">
        <p14:creationId xmlns:p14="http://schemas.microsoft.com/office/powerpoint/2010/main" val="1187792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2D300-F6F4-CC49-A5DE-E9B2A6AED2CF}"/>
              </a:ext>
            </a:extLst>
          </p:cNvPr>
          <p:cNvSpPr>
            <a:spLocks noGrp="1"/>
          </p:cNvSpPr>
          <p:nvPr>
            <p:ph type="title"/>
          </p:nvPr>
        </p:nvSpPr>
        <p:spPr/>
        <p:txBody>
          <a:bodyPr>
            <a:normAutofit/>
          </a:bodyPr>
          <a:lstStyle/>
          <a:p>
            <a:r>
              <a:rPr lang="en-US" altLang="zh-CN" dirty="0">
                <a:solidFill>
                  <a:srgbClr val="3380E6"/>
                </a:solidFill>
                <a:latin typeface="Arial"/>
              </a:rPr>
              <a:t>9.7</a:t>
            </a:r>
            <a:r>
              <a:rPr lang="zh-CN" altLang="en-US" dirty="0">
                <a:solidFill>
                  <a:srgbClr val="3380E6"/>
                </a:solidFill>
                <a:latin typeface="Arial"/>
              </a:rPr>
              <a:t> </a:t>
            </a:r>
            <a:r>
              <a:rPr lang="en" altLang="zh-CN" dirty="0" err="1">
                <a:solidFill>
                  <a:srgbClr val="3380E6"/>
                </a:solidFill>
                <a:latin typeface="Arial"/>
              </a:rPr>
              <a:t>IntStream</a:t>
            </a:r>
            <a:r>
              <a:rPr lang="zh-CN" altLang="en-US" dirty="0">
                <a:solidFill>
                  <a:srgbClr val="3380E6"/>
                </a:solidFill>
                <a:latin typeface="Arial"/>
              </a:rPr>
              <a:t> </a:t>
            </a:r>
            <a:r>
              <a:rPr lang="en-US" altLang="zh-CN" dirty="0">
                <a:solidFill>
                  <a:srgbClr val="3380E6"/>
                </a:solidFill>
                <a:latin typeface="Arial"/>
              </a:rPr>
              <a:t>Operation</a:t>
            </a:r>
            <a:endParaRPr kumimoji="1" lang="zh-CN" altLang="en-US" dirty="0"/>
          </a:p>
        </p:txBody>
      </p:sp>
      <p:sp>
        <p:nvSpPr>
          <p:cNvPr id="3" name="文本占位符 2">
            <a:extLst>
              <a:ext uri="{FF2B5EF4-FFF2-40B4-BE49-F238E27FC236}">
                <a16:creationId xmlns:a16="http://schemas.microsoft.com/office/drawing/2014/main" id="{4F3C4695-9EBF-2444-B260-32EB0CE0E948}"/>
              </a:ext>
            </a:extLst>
          </p:cNvPr>
          <p:cNvSpPr>
            <a:spLocks noGrp="1"/>
          </p:cNvSpPr>
          <p:nvPr>
            <p:ph type="body" idx="1"/>
          </p:nvPr>
        </p:nvSpPr>
        <p:spPr/>
        <p:txBody>
          <a:bodyPr/>
          <a:lstStyle/>
          <a:p>
            <a:endParaRPr kumimoji="1" lang="zh-CN" altLang="en-US"/>
          </a:p>
        </p:txBody>
      </p:sp>
      <p:pic>
        <p:nvPicPr>
          <p:cNvPr id="5" name="图片 4">
            <a:extLst>
              <a:ext uri="{FF2B5EF4-FFF2-40B4-BE49-F238E27FC236}">
                <a16:creationId xmlns:a16="http://schemas.microsoft.com/office/drawing/2014/main" id="{6556716E-9B37-A746-A9DD-402D10A342A2}"/>
              </a:ext>
            </a:extLst>
          </p:cNvPr>
          <p:cNvPicPr>
            <a:picLocks noChangeAspect="1"/>
          </p:cNvPicPr>
          <p:nvPr/>
        </p:nvPicPr>
        <p:blipFill>
          <a:blip r:embed="rId2"/>
          <a:stretch>
            <a:fillRect/>
          </a:stretch>
        </p:blipFill>
        <p:spPr>
          <a:xfrm>
            <a:off x="0" y="1276210"/>
            <a:ext cx="9067540" cy="4730890"/>
          </a:xfrm>
          <a:prstGeom prst="rect">
            <a:avLst/>
          </a:prstGeom>
        </p:spPr>
      </p:pic>
    </p:spTree>
    <p:extLst>
      <p:ext uri="{BB962C8B-B14F-4D97-AF65-F5344CB8AC3E}">
        <p14:creationId xmlns:p14="http://schemas.microsoft.com/office/powerpoint/2010/main" val="804546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28B925-7886-0B43-BB28-ABF72DB6F60F}"/>
              </a:ext>
            </a:extLst>
          </p:cNvPr>
          <p:cNvPicPr>
            <a:picLocks noChangeAspect="1"/>
          </p:cNvPicPr>
          <p:nvPr/>
        </p:nvPicPr>
        <p:blipFill>
          <a:blip r:embed="rId2"/>
          <a:stretch>
            <a:fillRect/>
          </a:stretch>
        </p:blipFill>
        <p:spPr>
          <a:xfrm>
            <a:off x="380999" y="609600"/>
            <a:ext cx="8144599" cy="4953000"/>
          </a:xfrm>
          <a:prstGeom prst="rect">
            <a:avLst/>
          </a:prstGeom>
        </p:spPr>
      </p:pic>
    </p:spTree>
    <p:extLst>
      <p:ext uri="{BB962C8B-B14F-4D97-AF65-F5344CB8AC3E}">
        <p14:creationId xmlns:p14="http://schemas.microsoft.com/office/powerpoint/2010/main" val="142330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A9EBEF9-A763-0446-BA9A-4D97823C6F17}"/>
              </a:ext>
            </a:extLst>
          </p:cNvPr>
          <p:cNvPicPr>
            <a:picLocks noChangeAspect="1"/>
          </p:cNvPicPr>
          <p:nvPr/>
        </p:nvPicPr>
        <p:blipFill>
          <a:blip r:embed="rId2"/>
          <a:stretch>
            <a:fillRect/>
          </a:stretch>
        </p:blipFill>
        <p:spPr>
          <a:xfrm>
            <a:off x="533163" y="1066800"/>
            <a:ext cx="8077674" cy="4126006"/>
          </a:xfrm>
          <a:prstGeom prst="rect">
            <a:avLst/>
          </a:prstGeom>
        </p:spPr>
      </p:pic>
    </p:spTree>
    <p:extLst>
      <p:ext uri="{BB962C8B-B14F-4D97-AF65-F5344CB8AC3E}">
        <p14:creationId xmlns:p14="http://schemas.microsoft.com/office/powerpoint/2010/main" val="152380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F47C382-8F3E-7C49-AB60-604189D92F15}"/>
              </a:ext>
            </a:extLst>
          </p:cNvPr>
          <p:cNvSpPr/>
          <p:nvPr/>
        </p:nvSpPr>
        <p:spPr>
          <a:xfrm>
            <a:off x="533400" y="896359"/>
            <a:ext cx="4480714" cy="523220"/>
          </a:xfrm>
          <a:prstGeom prst="rect">
            <a:avLst/>
          </a:prstGeom>
          <a:solidFill>
            <a:srgbClr val="FFC000"/>
          </a:solidFill>
        </p:spPr>
        <p:txBody>
          <a:bodyPr wrap="none">
            <a:spAutoFit/>
          </a:bodyPr>
          <a:lstStyle/>
          <a:p>
            <a:r>
              <a:rPr lang="en" altLang="zh-CN" sz="2800" dirty="0" err="1">
                <a:solidFill>
                  <a:srgbClr val="404040"/>
                </a:solidFill>
                <a:latin typeface="Monaco" pitchFamily="2" charset="0"/>
              </a:rPr>
              <a:t>IntStream.of</a:t>
            </a:r>
            <a:r>
              <a:rPr lang="en" altLang="zh-CN" sz="2800" dirty="0">
                <a:solidFill>
                  <a:srgbClr val="404040"/>
                </a:solidFill>
                <a:latin typeface="Monaco" pitchFamily="2" charset="0"/>
              </a:rPr>
              <a:t>(values)</a:t>
            </a:r>
            <a:endParaRPr lang="en" altLang="zh-CN" sz="2800" dirty="0">
              <a:solidFill>
                <a:srgbClr val="404040"/>
              </a:solidFill>
              <a:effectLst/>
              <a:latin typeface="Monaco" pitchFamily="2" charset="0"/>
            </a:endParaRPr>
          </a:p>
        </p:txBody>
      </p:sp>
      <p:sp>
        <p:nvSpPr>
          <p:cNvPr id="5" name="矩形 4">
            <a:extLst>
              <a:ext uri="{FF2B5EF4-FFF2-40B4-BE49-F238E27FC236}">
                <a16:creationId xmlns:a16="http://schemas.microsoft.com/office/drawing/2014/main" id="{C06C53A0-7F5B-7C44-891E-BADBED947711}"/>
              </a:ext>
            </a:extLst>
          </p:cNvPr>
          <p:cNvSpPr/>
          <p:nvPr/>
        </p:nvSpPr>
        <p:spPr>
          <a:xfrm>
            <a:off x="304800" y="1550693"/>
            <a:ext cx="8229600" cy="523220"/>
          </a:xfrm>
          <a:prstGeom prst="rect">
            <a:avLst/>
          </a:prstGeom>
        </p:spPr>
        <p:txBody>
          <a:bodyPr wrap="square">
            <a:spAutoFit/>
          </a:bodyPr>
          <a:lstStyle/>
          <a:p>
            <a:r>
              <a:rPr lang="en" altLang="zh-CN" sz="2800" dirty="0">
                <a:solidFill>
                  <a:srgbClr val="333333"/>
                </a:solidFill>
                <a:latin typeface="Helvetica" pitchFamily="2" charset="0"/>
              </a:rPr>
              <a:t>creates an </a:t>
            </a:r>
            <a:r>
              <a:rPr lang="en" altLang="zh-CN" sz="2800" dirty="0" err="1">
                <a:solidFill>
                  <a:srgbClr val="333333"/>
                </a:solidFill>
                <a:latin typeface="Monaco" pitchFamily="2" charset="0"/>
              </a:rPr>
              <a:t>IntStream</a:t>
            </a:r>
            <a:r>
              <a:rPr lang="en" altLang="zh-CN" sz="2800" dirty="0">
                <a:solidFill>
                  <a:srgbClr val="333333"/>
                </a:solidFill>
                <a:latin typeface="Monaco" pitchFamily="2" charset="0"/>
              </a:rPr>
              <a:t> </a:t>
            </a:r>
            <a:r>
              <a:rPr lang="en" altLang="zh-CN" sz="2800" dirty="0">
                <a:solidFill>
                  <a:srgbClr val="333333"/>
                </a:solidFill>
                <a:latin typeface="Helvetica" pitchFamily="2" charset="0"/>
              </a:rPr>
              <a:t>from the array </a:t>
            </a:r>
            <a:r>
              <a:rPr lang="en" altLang="zh-CN" sz="2800" dirty="0">
                <a:solidFill>
                  <a:srgbClr val="333333"/>
                </a:solidFill>
                <a:latin typeface="Monaco" pitchFamily="2" charset="0"/>
              </a:rPr>
              <a:t>values</a:t>
            </a:r>
            <a:endParaRPr lang="en" altLang="zh-CN" sz="2800" dirty="0">
              <a:solidFill>
                <a:srgbClr val="333333"/>
              </a:solidFill>
              <a:effectLst/>
              <a:latin typeface="Helvetica" pitchFamily="2" charset="0"/>
            </a:endParaRPr>
          </a:p>
        </p:txBody>
      </p:sp>
      <p:sp>
        <p:nvSpPr>
          <p:cNvPr id="6" name="矩形 5">
            <a:extLst>
              <a:ext uri="{FF2B5EF4-FFF2-40B4-BE49-F238E27FC236}">
                <a16:creationId xmlns:a16="http://schemas.microsoft.com/office/drawing/2014/main" id="{70F931B0-7141-ED47-BA3F-9188D4D47BB3}"/>
              </a:ext>
            </a:extLst>
          </p:cNvPr>
          <p:cNvSpPr/>
          <p:nvPr/>
        </p:nvSpPr>
        <p:spPr>
          <a:xfrm>
            <a:off x="457200" y="2951946"/>
            <a:ext cx="8229600" cy="954107"/>
          </a:xfrm>
          <a:prstGeom prst="rect">
            <a:avLst/>
          </a:prstGeom>
          <a:solidFill>
            <a:srgbClr val="FFC000"/>
          </a:solidFill>
        </p:spPr>
        <p:txBody>
          <a:bodyPr wrap="square">
            <a:spAutoFit/>
          </a:bodyPr>
          <a:lstStyle/>
          <a:p>
            <a:pPr marL="291600">
              <a:spcAft>
                <a:spcPts val="0"/>
              </a:spcAft>
            </a:pPr>
            <a:r>
              <a:rPr lang="en-US" altLang="zh-CN" sz="2800" dirty="0" err="1">
                <a:solidFill>
                  <a:srgbClr val="404040"/>
                </a:solidFill>
                <a:latin typeface="Monaco" pitchFamily="2" charset="0"/>
              </a:rPr>
              <a:t>System.out.println</a:t>
            </a:r>
            <a:r>
              <a:rPr lang="en-US" altLang="zh-CN" sz="2800" dirty="0">
                <a:solidFill>
                  <a:srgbClr val="404040"/>
                </a:solidFill>
                <a:latin typeface="Monaco" pitchFamily="2" charset="0"/>
              </a:rPr>
              <a:t>(</a:t>
            </a:r>
            <a:r>
              <a:rPr lang="en-US" altLang="zh-CN" sz="2800" dirty="0" err="1">
                <a:solidFill>
                  <a:srgbClr val="404040"/>
                </a:solidFill>
                <a:latin typeface="Monaco" pitchFamily="2" charset="0"/>
              </a:rPr>
              <a:t>IntStream.of</a:t>
            </a:r>
            <a:r>
              <a:rPr lang="en-US" altLang="zh-CN" sz="2800" dirty="0">
                <a:solidFill>
                  <a:srgbClr val="404040"/>
                </a:solidFill>
                <a:latin typeface="Monaco" pitchFamily="2" charset="0"/>
              </a:rPr>
              <a:t>(values).</a:t>
            </a:r>
            <a:r>
              <a:rPr lang="en-US" altLang="zh-CN" sz="2800" dirty="0" err="1">
                <a:solidFill>
                  <a:srgbClr val="404040"/>
                </a:solidFill>
                <a:latin typeface="Monaco" pitchFamily="2" charset="0"/>
              </a:rPr>
              <a:t>summaryStatistics</a:t>
            </a:r>
            <a:r>
              <a:rPr lang="en-US" altLang="zh-CN" sz="2800" dirty="0">
                <a:solidFill>
                  <a:srgbClr val="404040"/>
                </a:solidFill>
                <a:latin typeface="Monaco" pitchFamily="2" charset="0"/>
              </a:rPr>
              <a:t>());</a:t>
            </a:r>
            <a:endParaRPr lang="zh-CN" altLang="zh-CN" sz="2800" dirty="0">
              <a:solidFill>
                <a:srgbClr val="404040"/>
              </a:solidFill>
              <a:latin typeface="Monaco" pitchFamily="2" charset="0"/>
            </a:endParaRPr>
          </a:p>
        </p:txBody>
      </p:sp>
      <p:sp>
        <p:nvSpPr>
          <p:cNvPr id="7" name="矩形 6">
            <a:extLst>
              <a:ext uri="{FF2B5EF4-FFF2-40B4-BE49-F238E27FC236}">
                <a16:creationId xmlns:a16="http://schemas.microsoft.com/office/drawing/2014/main" id="{C290DC48-8EBF-CC46-97A0-DE7BC3DF6735}"/>
              </a:ext>
            </a:extLst>
          </p:cNvPr>
          <p:cNvSpPr/>
          <p:nvPr/>
        </p:nvSpPr>
        <p:spPr>
          <a:xfrm>
            <a:off x="-304800" y="4191000"/>
            <a:ext cx="9144000" cy="1384995"/>
          </a:xfrm>
          <a:prstGeom prst="rect">
            <a:avLst/>
          </a:prstGeom>
        </p:spPr>
        <p:txBody>
          <a:bodyPr wrap="square">
            <a:spAutoFit/>
          </a:bodyPr>
          <a:lstStyle/>
          <a:p>
            <a:pPr marL="952500">
              <a:spcAft>
                <a:spcPts val="0"/>
              </a:spcAft>
            </a:pPr>
            <a:r>
              <a:rPr lang="en-US" altLang="zh-CN" sz="2800" dirty="0">
                <a:solidFill>
                  <a:srgbClr val="333333"/>
                </a:solidFill>
                <a:latin typeface="Helvetica" pitchFamily="2" charset="0"/>
              </a:rPr>
              <a:t>Produces:</a:t>
            </a:r>
            <a:endParaRPr lang="zh-CN" altLang="zh-CN"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err="1">
                <a:solidFill>
                  <a:srgbClr val="FF0000"/>
                </a:solidFill>
                <a:latin typeface="Times" pitchFamily="2" charset="0"/>
              </a:rPr>
              <a:t>IntSummaryStatistics</a:t>
            </a:r>
            <a:r>
              <a:rPr lang="en-US" altLang="zh-CN" sz="2800" kern="100" dirty="0">
                <a:solidFill>
                  <a:srgbClr val="FF0000"/>
                </a:solidFill>
                <a:latin typeface="Times" pitchFamily="2" charset="0"/>
              </a:rPr>
              <a:t>{count=10, sum=55, min=1, average=5.500000,</a:t>
            </a:r>
            <a:r>
              <a:rPr lang="zh-CN" altLang="en-US" sz="2800" kern="100" dirty="0">
                <a:solidFill>
                  <a:srgbClr val="FF0000"/>
                </a:solidFill>
                <a:latin typeface="Times" pitchFamily="2" charset="0"/>
              </a:rPr>
              <a:t> </a:t>
            </a:r>
            <a:r>
              <a:rPr lang="en-US" altLang="zh-CN" sz="2800" kern="100" dirty="0">
                <a:solidFill>
                  <a:srgbClr val="FF0000"/>
                </a:solidFill>
                <a:latin typeface="Times" pitchFamily="2" charset="0"/>
              </a:rPr>
              <a:t>max=10}</a:t>
            </a:r>
            <a:endParaRPr lang="zh-CN" altLang="zh-CN" sz="2800" kern="100" dirty="0">
              <a:solidFill>
                <a:srgbClr val="FF0000"/>
              </a:solidFill>
              <a:latin typeface="Times" pitchFamily="2" charset="0"/>
            </a:endParaRPr>
          </a:p>
        </p:txBody>
      </p:sp>
    </p:spTree>
    <p:extLst>
      <p:ext uri="{BB962C8B-B14F-4D97-AF65-F5344CB8AC3E}">
        <p14:creationId xmlns:p14="http://schemas.microsoft.com/office/powerpoint/2010/main" val="322267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231063-3562-E748-9E0B-3E1D47D4AC17}"/>
              </a:ext>
            </a:extLst>
          </p:cNvPr>
          <p:cNvSpPr/>
          <p:nvPr/>
        </p:nvSpPr>
        <p:spPr>
          <a:xfrm>
            <a:off x="304800" y="533400"/>
            <a:ext cx="8077200" cy="830997"/>
          </a:xfrm>
          <a:prstGeom prst="rect">
            <a:avLst/>
          </a:prstGeom>
          <a:solidFill>
            <a:srgbClr val="FFC000"/>
          </a:solidFill>
        </p:spPr>
        <p:txBody>
          <a:bodyPr wrap="square">
            <a:spAutoFit/>
          </a:bodyPr>
          <a:lstStyle/>
          <a:p>
            <a:r>
              <a:rPr lang="en" altLang="zh-CN" sz="2400" dirty="0" err="1">
                <a:solidFill>
                  <a:srgbClr val="404040"/>
                </a:solidFill>
                <a:latin typeface="Monaco" pitchFamily="2" charset="0"/>
              </a:rPr>
              <a:t>IntStream.of</a:t>
            </a:r>
            <a:r>
              <a:rPr lang="en" altLang="zh-CN" sz="2400" dirty="0">
                <a:solidFill>
                  <a:srgbClr val="404040"/>
                </a:solidFill>
                <a:latin typeface="Monaco" pitchFamily="2" charset="0"/>
              </a:rPr>
              <a:t>(values)</a:t>
            </a:r>
          </a:p>
          <a:p>
            <a:r>
              <a:rPr lang="en" altLang="zh-CN" sz="2400" dirty="0">
                <a:solidFill>
                  <a:srgbClr val="404040"/>
                </a:solidFill>
                <a:latin typeface="Monaco" pitchFamily="2" charset="0"/>
              </a:rPr>
              <a:t>         .reduce(0, (x, y) -&gt; x + y)</a:t>
            </a:r>
            <a:endParaRPr lang="en" altLang="zh-CN" sz="2400" dirty="0">
              <a:solidFill>
                <a:srgbClr val="404040"/>
              </a:solidFill>
              <a:effectLst/>
              <a:latin typeface="Monaco" pitchFamily="2" charset="0"/>
            </a:endParaRPr>
          </a:p>
        </p:txBody>
      </p:sp>
      <p:sp>
        <p:nvSpPr>
          <p:cNvPr id="5" name="矩形 4">
            <a:extLst>
              <a:ext uri="{FF2B5EF4-FFF2-40B4-BE49-F238E27FC236}">
                <a16:creationId xmlns:a16="http://schemas.microsoft.com/office/drawing/2014/main" id="{B1DC6D82-8C59-E04E-ACC1-A174B54F2646}"/>
              </a:ext>
            </a:extLst>
          </p:cNvPr>
          <p:cNvSpPr/>
          <p:nvPr/>
        </p:nvSpPr>
        <p:spPr>
          <a:xfrm>
            <a:off x="381000" y="1921655"/>
            <a:ext cx="8077200" cy="1384995"/>
          </a:xfrm>
          <a:prstGeom prst="rect">
            <a:avLst/>
          </a:prstGeom>
        </p:spPr>
        <p:txBody>
          <a:bodyPr wrap="square">
            <a:spAutoFit/>
          </a:bodyPr>
          <a:lstStyle/>
          <a:p>
            <a:r>
              <a:rPr lang="en" altLang="zh-CN" sz="2800" dirty="0">
                <a:solidFill>
                  <a:srgbClr val="333333"/>
                </a:solidFill>
                <a:latin typeface="Helvetica" pitchFamily="2" charset="0"/>
              </a:rPr>
              <a:t>The first argument to </a:t>
            </a:r>
            <a:r>
              <a:rPr lang="en" altLang="zh-CN" sz="2800" dirty="0">
                <a:solidFill>
                  <a:srgbClr val="333333"/>
                </a:solidFill>
                <a:latin typeface="Monaco" pitchFamily="2" charset="0"/>
              </a:rPr>
              <a:t>reduce</a:t>
            </a:r>
            <a:r>
              <a:rPr lang="en" altLang="zh-CN" sz="2800" dirty="0">
                <a:solidFill>
                  <a:srgbClr val="333333"/>
                </a:solidFill>
                <a:latin typeface="Helvetica" pitchFamily="2" charset="0"/>
              </a:rPr>
              <a:t>(</a:t>
            </a:r>
            <a:r>
              <a:rPr lang="en" altLang="zh-CN" sz="2800" dirty="0">
                <a:solidFill>
                  <a:srgbClr val="333333"/>
                </a:solidFill>
                <a:latin typeface="Monaco" pitchFamily="2" charset="0"/>
              </a:rPr>
              <a:t>0</a:t>
            </a:r>
            <a:r>
              <a:rPr lang="en" altLang="zh-CN" sz="2800" dirty="0">
                <a:solidFill>
                  <a:srgbClr val="333333"/>
                </a:solidFill>
                <a:latin typeface="Helvetica" pitchFamily="2" charset="0"/>
              </a:rPr>
              <a:t>) is the operation’s identity value</a:t>
            </a:r>
            <a:r>
              <a:rPr lang="en-US" altLang="zh-CN" sz="2800" dirty="0">
                <a:solidFill>
                  <a:srgbClr val="333333"/>
                </a:solidFill>
                <a:latin typeface="Helvetica" pitchFamily="2" charset="0"/>
              </a:rPr>
              <a:t>.</a:t>
            </a:r>
          </a:p>
          <a:p>
            <a:endParaRPr lang="en" altLang="zh-CN" sz="2800" dirty="0">
              <a:solidFill>
                <a:srgbClr val="333333"/>
              </a:solidFill>
              <a:effectLst/>
              <a:latin typeface="Helvetica" pitchFamily="2" charset="0"/>
            </a:endParaRPr>
          </a:p>
        </p:txBody>
      </p:sp>
      <p:sp>
        <p:nvSpPr>
          <p:cNvPr id="6" name="矩形 5">
            <a:extLst>
              <a:ext uri="{FF2B5EF4-FFF2-40B4-BE49-F238E27FC236}">
                <a16:creationId xmlns:a16="http://schemas.microsoft.com/office/drawing/2014/main" id="{AA8BDC90-E579-8A45-A3DA-9A58E56D465D}"/>
              </a:ext>
            </a:extLst>
          </p:cNvPr>
          <p:cNvSpPr/>
          <p:nvPr/>
        </p:nvSpPr>
        <p:spPr>
          <a:xfrm>
            <a:off x="381000" y="2967335"/>
            <a:ext cx="7924800" cy="1815882"/>
          </a:xfrm>
          <a:prstGeom prst="rect">
            <a:avLst/>
          </a:prstGeom>
        </p:spPr>
        <p:txBody>
          <a:bodyPr wrap="square">
            <a:spAutoFit/>
          </a:bodyPr>
          <a:lstStyle/>
          <a:p>
            <a:r>
              <a:rPr lang="en" altLang="zh-CN" sz="2800" dirty="0">
                <a:solidFill>
                  <a:srgbClr val="333333"/>
                </a:solidFill>
                <a:latin typeface="Helvetica" pitchFamily="2" charset="0"/>
              </a:rPr>
              <a:t>The</a:t>
            </a:r>
            <a:r>
              <a:rPr lang="zh-CN" altLang="en-US" sz="2800" dirty="0">
                <a:solidFill>
                  <a:srgbClr val="333333"/>
                </a:solidFill>
                <a:latin typeface="Helvetica" pitchFamily="2" charset="0"/>
              </a:rPr>
              <a:t> </a:t>
            </a:r>
            <a:r>
              <a:rPr lang="en" altLang="zh-CN" sz="2800" dirty="0">
                <a:solidFill>
                  <a:srgbClr val="333333"/>
                </a:solidFill>
                <a:latin typeface="Helvetica" pitchFamily="2" charset="0"/>
              </a:rPr>
              <a:t>second argument is a method that receives two </a:t>
            </a:r>
            <a:r>
              <a:rPr lang="en" altLang="zh-CN" sz="2800" dirty="0" err="1">
                <a:solidFill>
                  <a:srgbClr val="333333"/>
                </a:solidFill>
                <a:latin typeface="Helvetica" pitchFamily="2" charset="0"/>
              </a:rPr>
              <a:t>int</a:t>
            </a:r>
            <a:r>
              <a:rPr lang="en" altLang="zh-CN" sz="2800" dirty="0">
                <a:solidFill>
                  <a:srgbClr val="333333"/>
                </a:solidFill>
                <a:latin typeface="Helvetica" pitchFamily="2" charset="0"/>
              </a:rPr>
              <a:t> values (representing the left and right operands of a binary operator), performs a calculation with the values and returns the result. </a:t>
            </a:r>
          </a:p>
        </p:txBody>
      </p:sp>
    </p:spTree>
    <p:extLst>
      <p:ext uri="{BB962C8B-B14F-4D97-AF65-F5344CB8AC3E}">
        <p14:creationId xmlns:p14="http://schemas.microsoft.com/office/powerpoint/2010/main" val="324487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zh-CN" dirty="0">
                <a:solidFill>
                  <a:srgbClr val="3380E6"/>
                </a:solidFill>
                <a:latin typeface="Arial"/>
              </a:rPr>
              <a:t>9.1 Introduction</a:t>
            </a:r>
            <a:endParaRPr lang="en-US" dirty="0">
              <a:solidFill>
                <a:srgbClr val="3380E6"/>
              </a:solidFill>
              <a:latin typeface="Arial"/>
            </a:endParaRPr>
          </a:p>
        </p:txBody>
      </p:sp>
      <p:sp>
        <p:nvSpPr>
          <p:cNvPr id="37891" name="Text Placeholder 2"/>
          <p:cNvSpPr>
            <a:spLocks noGrp="1"/>
          </p:cNvSpPr>
          <p:nvPr>
            <p:ph type="body" idx="1"/>
          </p:nvPr>
        </p:nvSpPr>
        <p:spPr/>
        <p:txBody>
          <a:bodyPr/>
          <a:lstStyle/>
          <a:p>
            <a:pPr eaLnBrk="1" hangingPunct="1"/>
            <a:r>
              <a:rPr lang="en" altLang="zh-CN" dirty="0"/>
              <a:t>Prior to Java SE 8, Java supported three programming paradigms—procedural programming, object-oriented programming and generic programming. </a:t>
            </a:r>
          </a:p>
          <a:p>
            <a:pPr eaLnBrk="1" hangingPunct="1"/>
            <a:r>
              <a:rPr lang="en" altLang="zh-CN" dirty="0"/>
              <a:t>Java SE 8 added lambdas and streams—key technologies of functional programming.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2D300-F6F4-CC49-A5DE-E9B2A6AED2CF}"/>
              </a:ext>
            </a:extLst>
          </p:cNvPr>
          <p:cNvSpPr>
            <a:spLocks noGrp="1"/>
          </p:cNvSpPr>
          <p:nvPr>
            <p:ph type="title"/>
          </p:nvPr>
        </p:nvSpPr>
        <p:spPr/>
        <p:txBody>
          <a:bodyPr>
            <a:normAutofit/>
          </a:bodyPr>
          <a:lstStyle/>
          <a:p>
            <a:r>
              <a:rPr lang="en-US" altLang="zh-CN" dirty="0">
                <a:solidFill>
                  <a:srgbClr val="3380E6"/>
                </a:solidFill>
                <a:latin typeface="Arial"/>
              </a:rPr>
              <a:t>9.8</a:t>
            </a:r>
            <a:r>
              <a:rPr lang="zh-CN" altLang="en-US" dirty="0">
                <a:solidFill>
                  <a:srgbClr val="3380E6"/>
                </a:solidFill>
                <a:latin typeface="Arial"/>
              </a:rPr>
              <a:t> </a:t>
            </a:r>
            <a:r>
              <a:rPr lang="en" altLang="zh-CN" dirty="0">
                <a:solidFill>
                  <a:srgbClr val="3380E6"/>
                </a:solidFill>
                <a:latin typeface="Arial"/>
              </a:rPr>
              <a:t>Functional Interfaces</a:t>
            </a:r>
            <a:endParaRPr kumimoji="1" lang="zh-CN" altLang="en-US" dirty="0"/>
          </a:p>
        </p:txBody>
      </p:sp>
      <p:sp>
        <p:nvSpPr>
          <p:cNvPr id="3" name="文本占位符 2">
            <a:extLst>
              <a:ext uri="{FF2B5EF4-FFF2-40B4-BE49-F238E27FC236}">
                <a16:creationId xmlns:a16="http://schemas.microsoft.com/office/drawing/2014/main" id="{4F3C4695-9EBF-2444-B260-32EB0CE0E948}"/>
              </a:ext>
            </a:extLst>
          </p:cNvPr>
          <p:cNvSpPr>
            <a:spLocks noGrp="1"/>
          </p:cNvSpPr>
          <p:nvPr>
            <p:ph type="body" idx="1"/>
          </p:nvPr>
        </p:nvSpPr>
        <p:spPr/>
        <p:txBody>
          <a:bodyPr/>
          <a:lstStyle/>
          <a:p>
            <a:r>
              <a:rPr lang="en" altLang="zh-CN" dirty="0"/>
              <a:t>functional interface</a:t>
            </a:r>
          </a:p>
          <a:p>
            <a:pPr lvl="1"/>
            <a:r>
              <a:rPr lang="en" altLang="zh-CN" dirty="0"/>
              <a:t>an interface that contains exactly one abstract method (and may also contain default and static methods)</a:t>
            </a:r>
          </a:p>
          <a:p>
            <a:pPr lvl="1"/>
            <a:endParaRPr lang="en" altLang="zh-CN" dirty="0"/>
          </a:p>
          <a:p>
            <a:endParaRPr kumimoji="1" lang="zh-CN" altLang="en-US" dirty="0"/>
          </a:p>
        </p:txBody>
      </p:sp>
    </p:spTree>
    <p:extLst>
      <p:ext uri="{BB962C8B-B14F-4D97-AF65-F5344CB8AC3E}">
        <p14:creationId xmlns:p14="http://schemas.microsoft.com/office/powerpoint/2010/main" val="3911166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A4628-4930-CA45-AA1A-FD9647563788}"/>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7B37B49C-89CF-084B-9355-251F457A8E98}"/>
              </a:ext>
            </a:extLst>
          </p:cNvPr>
          <p:cNvSpPr>
            <a:spLocks noGrp="1"/>
          </p:cNvSpPr>
          <p:nvPr>
            <p:ph type="body" idx="1"/>
          </p:nvPr>
        </p:nvSpPr>
        <p:spPr/>
        <p:txBody>
          <a:bodyPr/>
          <a:lstStyle/>
          <a:p>
            <a:r>
              <a:rPr lang="en" altLang="zh-CN" b="1" dirty="0"/>
              <a:t>referential transparency</a:t>
            </a:r>
            <a:r>
              <a:rPr lang="zh-CN" altLang="en-US" b="1" dirty="0"/>
              <a:t>（</a:t>
            </a:r>
            <a:r>
              <a:rPr lang="en-US" altLang="zh-CN" b="1" dirty="0"/>
              <a:t>RT,</a:t>
            </a:r>
            <a:r>
              <a:rPr lang="zh-CN" altLang="en-US" b="1" dirty="0"/>
              <a:t> 引用透明性）</a:t>
            </a:r>
            <a:endParaRPr lang="en-US" altLang="zh-CN" b="1" dirty="0"/>
          </a:p>
          <a:p>
            <a:pPr lvl="1"/>
            <a:r>
              <a:rPr lang="en" altLang="zh-CN" dirty="0"/>
              <a:t>An expression is </a:t>
            </a:r>
            <a:r>
              <a:rPr lang="en" altLang="zh-CN" i="1" dirty="0"/>
              <a:t>referentially transparent</a:t>
            </a:r>
            <a:r>
              <a:rPr lang="en" altLang="zh-CN" dirty="0"/>
              <a:t>  if it can be replaced by its resulting value without changing the behavior of the program. This must be true regardless of where the expression is used in the program.</a:t>
            </a:r>
            <a:endParaRPr lang="en" altLang="zh-CN" b="1" dirty="0"/>
          </a:p>
          <a:p>
            <a:endParaRPr kumimoji="1" lang="zh-CN" altLang="en-US" dirty="0"/>
          </a:p>
        </p:txBody>
      </p:sp>
    </p:spTree>
    <p:extLst>
      <p:ext uri="{BB962C8B-B14F-4D97-AF65-F5344CB8AC3E}">
        <p14:creationId xmlns:p14="http://schemas.microsoft.com/office/powerpoint/2010/main" val="3636821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80366-31DB-EC46-9BAB-89838333562F}"/>
              </a:ext>
            </a:extLst>
          </p:cNvPr>
          <p:cNvSpPr>
            <a:spLocks noGrp="1"/>
          </p:cNvSpPr>
          <p:nvPr>
            <p:ph type="title"/>
          </p:nvPr>
        </p:nvSpPr>
        <p:spPr/>
        <p:txBody>
          <a:bodyPr/>
          <a:lstStyle/>
          <a:p>
            <a:r>
              <a:rPr lang="en" altLang="zh-CN" b="0" i="1" dirty="0"/>
              <a:t>referential transparency</a:t>
            </a:r>
            <a:r>
              <a:rPr lang="zh-CN" altLang="en-US" b="0" i="1" dirty="0"/>
              <a:t>？</a:t>
            </a:r>
            <a:endParaRPr kumimoji="1" lang="zh-CN" altLang="en-US" dirty="0"/>
          </a:p>
        </p:txBody>
      </p:sp>
      <p:pic>
        <p:nvPicPr>
          <p:cNvPr id="4" name="图片 3">
            <a:extLst>
              <a:ext uri="{FF2B5EF4-FFF2-40B4-BE49-F238E27FC236}">
                <a16:creationId xmlns:a16="http://schemas.microsoft.com/office/drawing/2014/main" id="{A9824F5A-AB2D-0C4D-B947-1C331F10D002}"/>
              </a:ext>
            </a:extLst>
          </p:cNvPr>
          <p:cNvPicPr>
            <a:picLocks noChangeAspect="1"/>
          </p:cNvPicPr>
          <p:nvPr/>
        </p:nvPicPr>
        <p:blipFill>
          <a:blip r:embed="rId2"/>
          <a:stretch>
            <a:fillRect/>
          </a:stretch>
        </p:blipFill>
        <p:spPr>
          <a:xfrm>
            <a:off x="49821" y="1417638"/>
            <a:ext cx="4480628" cy="3154362"/>
          </a:xfrm>
          <a:prstGeom prst="rect">
            <a:avLst/>
          </a:prstGeom>
        </p:spPr>
      </p:pic>
      <p:pic>
        <p:nvPicPr>
          <p:cNvPr id="5" name="图片 4">
            <a:extLst>
              <a:ext uri="{FF2B5EF4-FFF2-40B4-BE49-F238E27FC236}">
                <a16:creationId xmlns:a16="http://schemas.microsoft.com/office/drawing/2014/main" id="{DD6AF85E-6230-CC49-BEB1-8BE182C9BB4E}"/>
              </a:ext>
            </a:extLst>
          </p:cNvPr>
          <p:cNvPicPr>
            <a:picLocks noChangeAspect="1"/>
          </p:cNvPicPr>
          <p:nvPr/>
        </p:nvPicPr>
        <p:blipFill>
          <a:blip r:embed="rId3"/>
          <a:stretch>
            <a:fillRect/>
          </a:stretch>
        </p:blipFill>
        <p:spPr>
          <a:xfrm>
            <a:off x="4717192" y="1267447"/>
            <a:ext cx="4341976" cy="3467100"/>
          </a:xfrm>
          <a:prstGeom prst="rect">
            <a:avLst/>
          </a:prstGeom>
        </p:spPr>
      </p:pic>
      <p:sp>
        <p:nvSpPr>
          <p:cNvPr id="6" name="文本框 5">
            <a:extLst>
              <a:ext uri="{FF2B5EF4-FFF2-40B4-BE49-F238E27FC236}">
                <a16:creationId xmlns:a16="http://schemas.microsoft.com/office/drawing/2014/main" id="{2470F996-BB17-754A-8867-F4F6E9F94881}"/>
              </a:ext>
            </a:extLst>
          </p:cNvPr>
          <p:cNvSpPr txBox="1"/>
          <p:nvPr/>
        </p:nvSpPr>
        <p:spPr>
          <a:xfrm>
            <a:off x="2270844" y="4072827"/>
            <a:ext cx="1905000" cy="1323439"/>
          </a:xfrm>
          <a:prstGeom prst="rect">
            <a:avLst/>
          </a:prstGeom>
          <a:noFill/>
        </p:spPr>
        <p:txBody>
          <a:bodyPr wrap="square" rtlCol="0">
            <a:spAutoFit/>
          </a:bodyPr>
          <a:lstStyle/>
          <a:p>
            <a:r>
              <a:rPr kumimoji="1" lang="en-US" altLang="zh-CN" sz="8000" dirty="0"/>
              <a:t>✅</a:t>
            </a:r>
            <a:endParaRPr kumimoji="1" lang="zh-CN" altLang="en-US" sz="8000" dirty="0"/>
          </a:p>
        </p:txBody>
      </p:sp>
      <p:sp>
        <p:nvSpPr>
          <p:cNvPr id="7" name="矩形 6">
            <a:extLst>
              <a:ext uri="{FF2B5EF4-FFF2-40B4-BE49-F238E27FC236}">
                <a16:creationId xmlns:a16="http://schemas.microsoft.com/office/drawing/2014/main" id="{752DD8C9-C374-AA4C-9B0F-90901C53C3BE}"/>
              </a:ext>
            </a:extLst>
          </p:cNvPr>
          <p:cNvSpPr/>
          <p:nvPr/>
        </p:nvSpPr>
        <p:spPr>
          <a:xfrm>
            <a:off x="6749543" y="4072827"/>
            <a:ext cx="1210588" cy="1323439"/>
          </a:xfrm>
          <a:prstGeom prst="rect">
            <a:avLst/>
          </a:prstGeom>
        </p:spPr>
        <p:txBody>
          <a:bodyPr wrap="none">
            <a:spAutoFit/>
          </a:bodyPr>
          <a:lstStyle/>
          <a:p>
            <a:r>
              <a:rPr kumimoji="1" lang="en-US" altLang="zh-CN" sz="8000" dirty="0"/>
              <a:t>❎</a:t>
            </a:r>
            <a:endParaRPr lang="zh-CN" altLang="en-US" sz="8000" dirty="0"/>
          </a:p>
        </p:txBody>
      </p:sp>
    </p:spTree>
    <p:extLst>
      <p:ext uri="{BB962C8B-B14F-4D97-AF65-F5344CB8AC3E}">
        <p14:creationId xmlns:p14="http://schemas.microsoft.com/office/powerpoint/2010/main" val="3842484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AF27F-D459-8B41-93CD-764A62A4856A}"/>
              </a:ext>
            </a:extLst>
          </p:cNvPr>
          <p:cNvSpPr>
            <a:spLocks noGrp="1"/>
          </p:cNvSpPr>
          <p:nvPr>
            <p:ph type="title"/>
          </p:nvPr>
        </p:nvSpPr>
        <p:spPr/>
        <p:txBody>
          <a:bodyPr/>
          <a:lstStyle/>
          <a:p>
            <a:r>
              <a:rPr lang="en-US" altLang="zh-CN" dirty="0">
                <a:solidFill>
                  <a:srgbClr val="3380E6"/>
                </a:solidFill>
                <a:latin typeface="Arial"/>
              </a:rPr>
              <a:t>9.8</a:t>
            </a:r>
            <a:r>
              <a:rPr lang="zh-CN" altLang="en-US" dirty="0">
                <a:solidFill>
                  <a:srgbClr val="3380E6"/>
                </a:solidFill>
                <a:latin typeface="Arial"/>
              </a:rPr>
              <a:t> </a:t>
            </a:r>
            <a:r>
              <a:rPr lang="en" altLang="zh-CN" dirty="0">
                <a:solidFill>
                  <a:srgbClr val="3380E6"/>
                </a:solidFill>
                <a:latin typeface="Arial"/>
              </a:rPr>
              <a:t>Functional Interfaces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3D1FEBE2-5D99-874B-A457-D85FB83BF042}"/>
              </a:ext>
            </a:extLst>
          </p:cNvPr>
          <p:cNvSpPr>
            <a:spLocks noGrp="1"/>
          </p:cNvSpPr>
          <p:nvPr>
            <p:ph type="body" idx="1"/>
          </p:nvPr>
        </p:nvSpPr>
        <p:spPr/>
        <p:txBody>
          <a:bodyPr/>
          <a:lstStyle/>
          <a:p>
            <a:r>
              <a:rPr lang="en" altLang="zh-CN" b="1" dirty="0"/>
              <a:t>Pure functions</a:t>
            </a:r>
          </a:p>
          <a:p>
            <a:pPr lvl="1"/>
            <a:r>
              <a:rPr lang="en" altLang="zh-CN" dirty="0"/>
              <a:t>depend only on their parameters </a:t>
            </a:r>
          </a:p>
          <a:p>
            <a:pPr lvl="1"/>
            <a:r>
              <a:rPr lang="en" altLang="zh-CN" dirty="0"/>
              <a:t>have no side-effects and</a:t>
            </a:r>
            <a:r>
              <a:rPr lang="zh-CN" altLang="en-US" dirty="0"/>
              <a:t> </a:t>
            </a:r>
            <a:r>
              <a:rPr lang="en" altLang="zh-CN" dirty="0"/>
              <a:t>do not maintain any state.</a:t>
            </a:r>
          </a:p>
          <a:p>
            <a:r>
              <a:rPr lang="en" altLang="zh-CN" dirty="0"/>
              <a:t>In Java, pure functions are methods that implement functional interfaces—typically defined as lambdas</a:t>
            </a:r>
          </a:p>
          <a:p>
            <a:br>
              <a:rPr lang="en" altLang="zh-CN" dirty="0"/>
            </a:br>
            <a:endParaRPr kumimoji="1" lang="zh-CN" altLang="en-US" dirty="0"/>
          </a:p>
        </p:txBody>
      </p:sp>
    </p:spTree>
    <p:extLst>
      <p:ext uri="{BB962C8B-B14F-4D97-AF65-F5344CB8AC3E}">
        <p14:creationId xmlns:p14="http://schemas.microsoft.com/office/powerpoint/2010/main" val="3090115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9FD70-430A-E446-9F95-A421D1178750}"/>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C9867715-CDC6-C847-8E40-D9B2C6E92D82}"/>
              </a:ext>
            </a:extLst>
          </p:cNvPr>
          <p:cNvPicPr>
            <a:picLocks noChangeAspect="1"/>
          </p:cNvPicPr>
          <p:nvPr/>
        </p:nvPicPr>
        <p:blipFill>
          <a:blip r:embed="rId2"/>
          <a:stretch>
            <a:fillRect/>
          </a:stretch>
        </p:blipFill>
        <p:spPr>
          <a:xfrm>
            <a:off x="196850" y="609600"/>
            <a:ext cx="8750300" cy="4114800"/>
          </a:xfrm>
          <a:prstGeom prst="rect">
            <a:avLst/>
          </a:prstGeom>
        </p:spPr>
      </p:pic>
    </p:spTree>
    <p:extLst>
      <p:ext uri="{BB962C8B-B14F-4D97-AF65-F5344CB8AC3E}">
        <p14:creationId xmlns:p14="http://schemas.microsoft.com/office/powerpoint/2010/main" val="1443290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B3C9684-99E0-DE47-A247-49F591721A3A}"/>
              </a:ext>
            </a:extLst>
          </p:cNvPr>
          <p:cNvSpPr>
            <a:spLocks noGrp="1"/>
          </p:cNvSpPr>
          <p:nvPr>
            <p:ph type="body" idx="1"/>
          </p:nvPr>
        </p:nvSpPr>
        <p:spPr/>
        <p:txBody>
          <a:bodyPr/>
          <a:lstStyle/>
          <a:p>
            <a:endParaRPr kumimoji="1" lang="zh-CN" altLang="en-US"/>
          </a:p>
        </p:txBody>
      </p:sp>
      <p:pic>
        <p:nvPicPr>
          <p:cNvPr id="4" name="Picture 2">
            <a:extLst>
              <a:ext uri="{FF2B5EF4-FFF2-40B4-BE49-F238E27FC236}">
                <a16:creationId xmlns:a16="http://schemas.microsoft.com/office/drawing/2014/main" id="{F4106C1A-33F9-A745-8297-70B5B4CE9553}"/>
              </a:ext>
            </a:extLst>
          </p:cNvPr>
          <p:cNvPicPr>
            <a:picLocks noChangeAspect="1" noChangeArrowheads="1"/>
          </p:cNvPicPr>
          <p:nvPr/>
        </p:nvPicPr>
        <p:blipFill rotWithShape="1">
          <a:blip r:embed="rId2"/>
          <a:srcRect b="7132"/>
          <a:stretch/>
        </p:blipFill>
        <p:spPr bwMode="auto">
          <a:xfrm>
            <a:off x="-33429" y="841767"/>
            <a:ext cx="9210858" cy="5326866"/>
          </a:xfrm>
          <a:prstGeom prst="rect">
            <a:avLst/>
          </a:prstGeom>
          <a:noFill/>
          <a:ln w="9525">
            <a:noFill/>
            <a:miter lim="800000"/>
            <a:headEnd/>
            <a:tailEnd/>
          </a:ln>
          <a:effectLst/>
        </p:spPr>
      </p:pic>
      <p:sp>
        <p:nvSpPr>
          <p:cNvPr id="5" name="矩形 4">
            <a:extLst>
              <a:ext uri="{FF2B5EF4-FFF2-40B4-BE49-F238E27FC236}">
                <a16:creationId xmlns:a16="http://schemas.microsoft.com/office/drawing/2014/main" id="{754399F2-0B10-B94D-B306-2307BE8E4833}"/>
              </a:ext>
            </a:extLst>
          </p:cNvPr>
          <p:cNvSpPr/>
          <p:nvPr/>
        </p:nvSpPr>
        <p:spPr>
          <a:xfrm>
            <a:off x="647700" y="56327"/>
            <a:ext cx="7848600" cy="954107"/>
          </a:xfrm>
          <a:prstGeom prst="rect">
            <a:avLst/>
          </a:prstGeom>
        </p:spPr>
        <p:txBody>
          <a:bodyPr wrap="square">
            <a:spAutoFit/>
          </a:bodyPr>
          <a:lstStyle/>
          <a:p>
            <a:r>
              <a:rPr lang="en" altLang="zh-CN" sz="2800" dirty="0">
                <a:solidFill>
                  <a:srgbClr val="333333"/>
                </a:solidFill>
                <a:latin typeface="Helvetica" pitchFamily="2" charset="0"/>
              </a:rPr>
              <a:t>The six basic generic functional interfaces in package </a:t>
            </a:r>
            <a:r>
              <a:rPr lang="en" altLang="zh-CN" sz="2800" dirty="0" err="1">
                <a:solidFill>
                  <a:srgbClr val="333333"/>
                </a:solidFill>
                <a:latin typeface="Monaco" pitchFamily="2" charset="0"/>
              </a:rPr>
              <a:t>java.util.function</a:t>
            </a:r>
            <a:r>
              <a:rPr lang="en" altLang="zh-CN" sz="2800" dirty="0">
                <a:solidFill>
                  <a:srgbClr val="333333"/>
                </a:solidFill>
                <a:latin typeface="Helvetica" pitchFamily="2" charset="0"/>
              </a:rPr>
              <a:t>.</a:t>
            </a:r>
            <a:endParaRPr lang="en" altLang="zh-CN" sz="2800" dirty="0">
              <a:solidFill>
                <a:srgbClr val="333333"/>
              </a:solidFill>
              <a:effectLst/>
              <a:latin typeface="Helvetica" pitchFamily="2" charset="0"/>
            </a:endParaRPr>
          </a:p>
        </p:txBody>
      </p:sp>
    </p:spTree>
    <p:extLst>
      <p:ext uri="{BB962C8B-B14F-4D97-AF65-F5344CB8AC3E}">
        <p14:creationId xmlns:p14="http://schemas.microsoft.com/office/powerpoint/2010/main" val="137272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AF27F-D459-8B41-93CD-764A62A4856A}"/>
              </a:ext>
            </a:extLst>
          </p:cNvPr>
          <p:cNvSpPr>
            <a:spLocks noGrp="1"/>
          </p:cNvSpPr>
          <p:nvPr>
            <p:ph type="title"/>
          </p:nvPr>
        </p:nvSpPr>
        <p:spPr/>
        <p:txBody>
          <a:bodyPr>
            <a:normAutofit/>
          </a:bodyPr>
          <a:lstStyle/>
          <a:p>
            <a:r>
              <a:rPr lang="en-US" altLang="zh-CN" dirty="0">
                <a:solidFill>
                  <a:srgbClr val="3380E6"/>
                </a:solidFill>
                <a:latin typeface="Arial"/>
              </a:rPr>
              <a:t>9.9</a:t>
            </a:r>
            <a:r>
              <a:rPr lang="zh-CN" altLang="en-US" dirty="0">
                <a:solidFill>
                  <a:srgbClr val="3380E6"/>
                </a:solidFill>
                <a:latin typeface="Arial"/>
              </a:rPr>
              <a:t> </a:t>
            </a:r>
            <a:r>
              <a:rPr lang="en" altLang="zh-CN" dirty="0">
                <a:solidFill>
                  <a:srgbClr val="3380E6"/>
                </a:solidFill>
                <a:latin typeface="Arial"/>
              </a:rPr>
              <a:t>Lambdas: A Deeper Look</a:t>
            </a:r>
            <a:endParaRPr lang="zh-CN" altLang="en-US" dirty="0">
              <a:solidFill>
                <a:srgbClr val="3380E6"/>
              </a:solidFill>
              <a:latin typeface="Arial"/>
            </a:endParaRPr>
          </a:p>
        </p:txBody>
      </p:sp>
      <p:sp>
        <p:nvSpPr>
          <p:cNvPr id="3" name="文本占位符 2">
            <a:extLst>
              <a:ext uri="{FF2B5EF4-FFF2-40B4-BE49-F238E27FC236}">
                <a16:creationId xmlns:a16="http://schemas.microsoft.com/office/drawing/2014/main" id="{3D1FEBE2-5D99-874B-A457-D85FB83BF042}"/>
              </a:ext>
            </a:extLst>
          </p:cNvPr>
          <p:cNvSpPr>
            <a:spLocks noGrp="1"/>
          </p:cNvSpPr>
          <p:nvPr>
            <p:ph type="body" idx="1"/>
          </p:nvPr>
        </p:nvSpPr>
        <p:spPr/>
        <p:txBody>
          <a:bodyPr/>
          <a:lstStyle/>
          <a:p>
            <a:r>
              <a:rPr lang="en" altLang="zh-CN" dirty="0"/>
              <a:t>Lambda expressions can be used anywhere functional interfaces are expected. </a:t>
            </a:r>
          </a:p>
          <a:p>
            <a:endParaRPr kumimoji="1" lang="zh-CN" altLang="en-US" dirty="0"/>
          </a:p>
        </p:txBody>
      </p:sp>
    </p:spTree>
    <p:extLst>
      <p:ext uri="{BB962C8B-B14F-4D97-AF65-F5344CB8AC3E}">
        <p14:creationId xmlns:p14="http://schemas.microsoft.com/office/powerpoint/2010/main" val="1783653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66FD52-5E88-1E44-9795-AF61E74DDF14}"/>
              </a:ext>
            </a:extLst>
          </p:cNvPr>
          <p:cNvSpPr/>
          <p:nvPr/>
        </p:nvSpPr>
        <p:spPr>
          <a:xfrm>
            <a:off x="609600" y="846138"/>
            <a:ext cx="7772400" cy="1815882"/>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IntStream.rangeClosed</a:t>
            </a:r>
            <a:r>
              <a:rPr lang="en" altLang="zh-CN" sz="2800" dirty="0">
                <a:solidFill>
                  <a:srgbClr val="404040"/>
                </a:solidFill>
                <a:latin typeface="Monaco" pitchFamily="2" charset="0"/>
              </a:rPr>
              <a:t>(1, 10)</a:t>
            </a:r>
          </a:p>
          <a:p>
            <a:r>
              <a:rPr lang="en" altLang="zh-CN" sz="2800" dirty="0">
                <a:solidFill>
                  <a:srgbClr val="404040"/>
                </a:solidFill>
                <a:latin typeface="Monaco" pitchFamily="2" charset="0"/>
              </a:rPr>
              <a:t>         .</a:t>
            </a:r>
            <a:r>
              <a:rPr lang="en" altLang="zh-CN" sz="2800" b="1" dirty="0">
                <a:solidFill>
                  <a:schemeClr val="bg2">
                    <a:lumMod val="25000"/>
                  </a:schemeClr>
                </a:solidFill>
                <a:latin typeface="Monaco" pitchFamily="2" charset="0"/>
              </a:rPr>
              <a:t>filter(x -&gt; x % 2 == 0)</a:t>
            </a:r>
          </a:p>
          <a:p>
            <a:r>
              <a:rPr lang="en" altLang="zh-CN" sz="2800" b="1" dirty="0">
                <a:solidFill>
                  <a:schemeClr val="bg2">
                    <a:lumMod val="25000"/>
                  </a:schemeClr>
                </a:solidFill>
                <a:latin typeface="Monaco" pitchFamily="2" charset="0"/>
              </a:rPr>
              <a:t>         .</a:t>
            </a:r>
            <a:r>
              <a:rPr lang="en" altLang="zh-CN" sz="2800" dirty="0">
                <a:solidFill>
                  <a:srgbClr val="404040"/>
                </a:solidFill>
                <a:latin typeface="Monaco" pitchFamily="2" charset="0"/>
              </a:rPr>
              <a:t>map(x -&gt; x * 3)</a:t>
            </a:r>
          </a:p>
          <a:p>
            <a:r>
              <a:rPr lang="en" altLang="zh-CN" sz="2800" dirty="0">
                <a:solidFill>
                  <a:srgbClr val="404040"/>
                </a:solidFill>
                <a:latin typeface="Monaco" pitchFamily="2" charset="0"/>
              </a:rPr>
              <a:t>         .sum()</a:t>
            </a:r>
            <a:endParaRPr lang="en" altLang="zh-CN" sz="2800" dirty="0">
              <a:solidFill>
                <a:srgbClr val="404040"/>
              </a:solidFill>
              <a:effectLst/>
              <a:latin typeface="Monaco" pitchFamily="2" charset="0"/>
            </a:endParaRPr>
          </a:p>
        </p:txBody>
      </p:sp>
      <p:sp>
        <p:nvSpPr>
          <p:cNvPr id="5" name="矩形 4">
            <a:extLst>
              <a:ext uri="{FF2B5EF4-FFF2-40B4-BE49-F238E27FC236}">
                <a16:creationId xmlns:a16="http://schemas.microsoft.com/office/drawing/2014/main" id="{D18F6E4A-C0FC-BE4C-A176-F5DC4E3643A2}"/>
              </a:ext>
            </a:extLst>
          </p:cNvPr>
          <p:cNvSpPr/>
          <p:nvPr/>
        </p:nvSpPr>
        <p:spPr>
          <a:xfrm>
            <a:off x="228600" y="3317300"/>
            <a:ext cx="8915400" cy="523220"/>
          </a:xfrm>
          <a:prstGeom prst="rect">
            <a:avLst/>
          </a:prstGeom>
          <a:solidFill>
            <a:srgbClr val="FFC000"/>
          </a:solidFill>
        </p:spPr>
        <p:txBody>
          <a:bodyPr wrap="square">
            <a:spAutoFit/>
          </a:bodyPr>
          <a:lstStyle/>
          <a:p>
            <a:r>
              <a:rPr lang="en" altLang="zh-CN" sz="2800" dirty="0">
                <a:latin typeface="Monaco" pitchFamily="2" charset="0"/>
                <a:hlinkClick r:id="rId2" tooltip="interface in java.util.stream"/>
              </a:rPr>
              <a:t>IntStream</a:t>
            </a:r>
            <a:r>
              <a:rPr lang="en" altLang="zh-CN" sz="2800" dirty="0">
                <a:latin typeface="Monaco" pitchFamily="2" charset="0"/>
              </a:rPr>
              <a:t> filter​(</a:t>
            </a:r>
            <a:r>
              <a:rPr lang="en" altLang="zh-CN" sz="2800" dirty="0">
                <a:latin typeface="Monaco" pitchFamily="2" charset="0"/>
                <a:hlinkClick r:id="rId3" tooltip="interface in java.util.function"/>
              </a:rPr>
              <a:t>IntPredicate</a:t>
            </a:r>
            <a:r>
              <a:rPr lang="en" altLang="zh-CN" sz="2800" dirty="0">
                <a:latin typeface="Monaco" pitchFamily="2" charset="0"/>
              </a:rPr>
              <a:t> predicate)</a:t>
            </a:r>
            <a:endParaRPr lang="zh-CN" altLang="en-US" sz="2800" dirty="0">
              <a:latin typeface="Monaco" pitchFamily="2" charset="0"/>
            </a:endParaRPr>
          </a:p>
        </p:txBody>
      </p:sp>
      <p:sp>
        <p:nvSpPr>
          <p:cNvPr id="6" name="矩形 5">
            <a:extLst>
              <a:ext uri="{FF2B5EF4-FFF2-40B4-BE49-F238E27FC236}">
                <a16:creationId xmlns:a16="http://schemas.microsoft.com/office/drawing/2014/main" id="{232E739B-42B3-E34F-8017-0AFE676E311D}"/>
              </a:ext>
            </a:extLst>
          </p:cNvPr>
          <p:cNvSpPr/>
          <p:nvPr/>
        </p:nvSpPr>
        <p:spPr>
          <a:xfrm>
            <a:off x="685800" y="4724400"/>
            <a:ext cx="7772400" cy="523220"/>
          </a:xfrm>
          <a:prstGeom prst="rect">
            <a:avLst/>
          </a:prstGeom>
          <a:solidFill>
            <a:srgbClr val="FFC000"/>
          </a:solidFill>
        </p:spPr>
        <p:txBody>
          <a:bodyPr wrap="square">
            <a:spAutoFit/>
          </a:bodyPr>
          <a:lstStyle/>
          <a:p>
            <a:r>
              <a:rPr lang="en" altLang="zh-CN" sz="2800" dirty="0" err="1">
                <a:latin typeface="Monaco" pitchFamily="2" charset="0"/>
              </a:rPr>
              <a:t>boolean</a:t>
            </a:r>
            <a:r>
              <a:rPr lang="en" altLang="zh-CN" sz="2800" dirty="0">
                <a:latin typeface="Monaco" pitchFamily="2" charset="0"/>
              </a:rPr>
              <a:t> test(</a:t>
            </a:r>
            <a:r>
              <a:rPr lang="en" altLang="zh-CN" sz="2800" dirty="0" err="1">
                <a:latin typeface="Monaco" pitchFamily="2" charset="0"/>
              </a:rPr>
              <a:t>int</a:t>
            </a:r>
            <a:r>
              <a:rPr lang="en" altLang="zh-CN" sz="2800" dirty="0">
                <a:latin typeface="Monaco" pitchFamily="2" charset="0"/>
              </a:rPr>
              <a:t> value)</a:t>
            </a:r>
            <a:endParaRPr lang="zh-CN" altLang="en-US" sz="2800" b="1" dirty="0">
              <a:latin typeface="Monaco" pitchFamily="2" charset="0"/>
            </a:endParaRPr>
          </a:p>
        </p:txBody>
      </p:sp>
      <p:cxnSp>
        <p:nvCxnSpPr>
          <p:cNvPr id="8" name="直线箭头连接符 7">
            <a:extLst>
              <a:ext uri="{FF2B5EF4-FFF2-40B4-BE49-F238E27FC236}">
                <a16:creationId xmlns:a16="http://schemas.microsoft.com/office/drawing/2014/main" id="{E04CC914-7275-104D-8295-3343B08D47B4}"/>
              </a:ext>
            </a:extLst>
          </p:cNvPr>
          <p:cNvCxnSpPr/>
          <p:nvPr/>
        </p:nvCxnSpPr>
        <p:spPr>
          <a:xfrm flipH="1">
            <a:off x="4495800" y="3840520"/>
            <a:ext cx="990600" cy="91689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9" name="矩形 8">
            <a:extLst>
              <a:ext uri="{FF2B5EF4-FFF2-40B4-BE49-F238E27FC236}">
                <a16:creationId xmlns:a16="http://schemas.microsoft.com/office/drawing/2014/main" id="{E4D37E59-9B07-A547-8B63-E123EB335C92}"/>
              </a:ext>
            </a:extLst>
          </p:cNvPr>
          <p:cNvSpPr/>
          <p:nvPr/>
        </p:nvSpPr>
        <p:spPr>
          <a:xfrm>
            <a:off x="3942328" y="5953780"/>
            <a:ext cx="401072" cy="523220"/>
          </a:xfrm>
          <a:prstGeom prst="rect">
            <a:avLst/>
          </a:prstGeom>
        </p:spPr>
        <p:txBody>
          <a:bodyPr wrap="none">
            <a:spAutoFit/>
          </a:bodyPr>
          <a:lstStyle/>
          <a:p>
            <a:r>
              <a:rPr lang="en" altLang="zh-CN" sz="2800" b="1" dirty="0">
                <a:solidFill>
                  <a:schemeClr val="bg2">
                    <a:lumMod val="25000"/>
                  </a:schemeClr>
                </a:solidFill>
                <a:latin typeface="Monaco" pitchFamily="2" charset="0"/>
              </a:rPr>
              <a:t>x</a:t>
            </a:r>
            <a:endParaRPr lang="zh-CN" altLang="en-US" sz="2800" dirty="0"/>
          </a:p>
        </p:txBody>
      </p:sp>
      <p:sp>
        <p:nvSpPr>
          <p:cNvPr id="10" name="矩形 9">
            <a:extLst>
              <a:ext uri="{FF2B5EF4-FFF2-40B4-BE49-F238E27FC236}">
                <a16:creationId xmlns:a16="http://schemas.microsoft.com/office/drawing/2014/main" id="{CD49E267-D69C-F44C-8429-1F0C41C5BBD4}"/>
              </a:ext>
            </a:extLst>
          </p:cNvPr>
          <p:cNvSpPr/>
          <p:nvPr/>
        </p:nvSpPr>
        <p:spPr>
          <a:xfrm>
            <a:off x="628135" y="6091535"/>
            <a:ext cx="2212465" cy="461665"/>
          </a:xfrm>
          <a:prstGeom prst="rect">
            <a:avLst/>
          </a:prstGeom>
          <a:solidFill>
            <a:schemeClr val="bg1"/>
          </a:solidFill>
        </p:spPr>
        <p:txBody>
          <a:bodyPr wrap="none">
            <a:spAutoFit/>
          </a:bodyPr>
          <a:lstStyle/>
          <a:p>
            <a:r>
              <a:rPr lang="en" altLang="zh-CN" sz="2400" b="1" dirty="0">
                <a:solidFill>
                  <a:schemeClr val="bg2">
                    <a:lumMod val="25000"/>
                  </a:schemeClr>
                </a:solidFill>
                <a:latin typeface="Monaco" pitchFamily="2" charset="0"/>
              </a:rPr>
              <a:t> x </a:t>
            </a:r>
            <a:r>
              <a:rPr lang="en-US" altLang="zh-CN" sz="2400" b="1" dirty="0">
                <a:solidFill>
                  <a:schemeClr val="bg2">
                    <a:lumMod val="25000"/>
                  </a:schemeClr>
                </a:solidFill>
                <a:latin typeface="Monaco" pitchFamily="2" charset="0"/>
              </a:rPr>
              <a:t>%</a:t>
            </a:r>
            <a:r>
              <a:rPr lang="zh-CN" altLang="en-US" sz="2400" b="1" dirty="0">
                <a:solidFill>
                  <a:schemeClr val="bg2">
                    <a:lumMod val="25000"/>
                  </a:schemeClr>
                </a:solidFill>
                <a:latin typeface="Monaco" pitchFamily="2" charset="0"/>
              </a:rPr>
              <a:t> </a:t>
            </a:r>
            <a:r>
              <a:rPr lang="en-US" altLang="zh-CN" sz="2400" b="1" dirty="0">
                <a:solidFill>
                  <a:schemeClr val="bg2">
                    <a:lumMod val="25000"/>
                  </a:schemeClr>
                </a:solidFill>
                <a:latin typeface="Monaco" pitchFamily="2" charset="0"/>
              </a:rPr>
              <a:t>2</a:t>
            </a:r>
            <a:r>
              <a:rPr lang="zh-CN" altLang="en-US" sz="2400" b="1" dirty="0">
                <a:solidFill>
                  <a:schemeClr val="bg2">
                    <a:lumMod val="25000"/>
                  </a:schemeClr>
                </a:solidFill>
                <a:latin typeface="Monaco" pitchFamily="2" charset="0"/>
              </a:rPr>
              <a:t> </a:t>
            </a:r>
            <a:r>
              <a:rPr lang="en-US" altLang="zh-CN" sz="2400" b="1" dirty="0">
                <a:solidFill>
                  <a:schemeClr val="bg2">
                    <a:lumMod val="25000"/>
                  </a:schemeClr>
                </a:solidFill>
                <a:latin typeface="Monaco" pitchFamily="2" charset="0"/>
              </a:rPr>
              <a:t>==</a:t>
            </a:r>
            <a:r>
              <a:rPr lang="zh-CN" altLang="en-US" sz="2400" b="1" dirty="0">
                <a:solidFill>
                  <a:schemeClr val="bg2">
                    <a:lumMod val="25000"/>
                  </a:schemeClr>
                </a:solidFill>
                <a:latin typeface="Monaco" pitchFamily="2" charset="0"/>
              </a:rPr>
              <a:t> </a:t>
            </a:r>
            <a:r>
              <a:rPr lang="en-US" altLang="zh-CN" sz="2400" b="1" dirty="0">
                <a:solidFill>
                  <a:schemeClr val="bg2">
                    <a:lumMod val="25000"/>
                  </a:schemeClr>
                </a:solidFill>
                <a:latin typeface="Monaco" pitchFamily="2" charset="0"/>
              </a:rPr>
              <a:t>0</a:t>
            </a:r>
            <a:endParaRPr lang="zh-CN" altLang="en-US" sz="2400" dirty="0"/>
          </a:p>
        </p:txBody>
      </p:sp>
      <p:cxnSp>
        <p:nvCxnSpPr>
          <p:cNvPr id="11" name="直线箭头连接符 10">
            <a:extLst>
              <a:ext uri="{FF2B5EF4-FFF2-40B4-BE49-F238E27FC236}">
                <a16:creationId xmlns:a16="http://schemas.microsoft.com/office/drawing/2014/main" id="{031E5879-C0D8-8743-9986-793EE2CB723F}"/>
              </a:ext>
            </a:extLst>
          </p:cNvPr>
          <p:cNvCxnSpPr>
            <a:cxnSpLocks/>
          </p:cNvCxnSpPr>
          <p:nvPr/>
        </p:nvCxnSpPr>
        <p:spPr>
          <a:xfrm flipV="1">
            <a:off x="4134872" y="5309176"/>
            <a:ext cx="0" cy="75381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直线箭头连接符 13">
            <a:extLst>
              <a:ext uri="{FF2B5EF4-FFF2-40B4-BE49-F238E27FC236}">
                <a16:creationId xmlns:a16="http://schemas.microsoft.com/office/drawing/2014/main" id="{2C6CCAB7-B7DD-F94F-BEBD-CD2AA30256DF}"/>
              </a:ext>
            </a:extLst>
          </p:cNvPr>
          <p:cNvCxnSpPr>
            <a:cxnSpLocks/>
          </p:cNvCxnSpPr>
          <p:nvPr/>
        </p:nvCxnSpPr>
        <p:spPr>
          <a:xfrm flipV="1">
            <a:off x="1066800" y="5362891"/>
            <a:ext cx="0" cy="58070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1752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66FD52-5E88-1E44-9795-AF61E74DDF14}"/>
              </a:ext>
            </a:extLst>
          </p:cNvPr>
          <p:cNvSpPr/>
          <p:nvPr/>
        </p:nvSpPr>
        <p:spPr>
          <a:xfrm>
            <a:off x="609600" y="846138"/>
            <a:ext cx="7772400" cy="1815882"/>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IntStream.rangeClosed</a:t>
            </a:r>
            <a:r>
              <a:rPr lang="en" altLang="zh-CN" sz="2800" dirty="0">
                <a:solidFill>
                  <a:srgbClr val="404040"/>
                </a:solidFill>
                <a:latin typeface="Monaco" pitchFamily="2" charset="0"/>
              </a:rPr>
              <a:t>(1, 10)</a:t>
            </a:r>
          </a:p>
          <a:p>
            <a:r>
              <a:rPr lang="en" altLang="zh-CN" sz="2800" dirty="0">
                <a:solidFill>
                  <a:srgbClr val="404040"/>
                </a:solidFill>
                <a:latin typeface="Monaco" pitchFamily="2" charset="0"/>
              </a:rPr>
              <a:t>         .filter(x -&gt; x % 2 == 0)</a:t>
            </a:r>
          </a:p>
          <a:p>
            <a:r>
              <a:rPr lang="en" altLang="zh-CN" sz="2800" b="1" dirty="0">
                <a:solidFill>
                  <a:schemeClr val="bg2">
                    <a:lumMod val="25000"/>
                  </a:schemeClr>
                </a:solidFill>
                <a:latin typeface="Monaco" pitchFamily="2" charset="0"/>
              </a:rPr>
              <a:t>         .map(x -&gt; x * 3)</a:t>
            </a:r>
          </a:p>
          <a:p>
            <a:r>
              <a:rPr lang="en" altLang="zh-CN" sz="2800" dirty="0">
                <a:solidFill>
                  <a:srgbClr val="404040"/>
                </a:solidFill>
                <a:latin typeface="Monaco" pitchFamily="2" charset="0"/>
              </a:rPr>
              <a:t>         .sum()</a:t>
            </a:r>
            <a:endParaRPr lang="en" altLang="zh-CN" sz="2800" dirty="0">
              <a:solidFill>
                <a:srgbClr val="404040"/>
              </a:solidFill>
              <a:effectLst/>
              <a:latin typeface="Monaco" pitchFamily="2" charset="0"/>
            </a:endParaRPr>
          </a:p>
        </p:txBody>
      </p:sp>
      <p:sp>
        <p:nvSpPr>
          <p:cNvPr id="5" name="矩形 4">
            <a:extLst>
              <a:ext uri="{FF2B5EF4-FFF2-40B4-BE49-F238E27FC236}">
                <a16:creationId xmlns:a16="http://schemas.microsoft.com/office/drawing/2014/main" id="{D18F6E4A-C0FC-BE4C-A176-F5DC4E3643A2}"/>
              </a:ext>
            </a:extLst>
          </p:cNvPr>
          <p:cNvSpPr/>
          <p:nvPr/>
        </p:nvSpPr>
        <p:spPr>
          <a:xfrm>
            <a:off x="381000" y="3317300"/>
            <a:ext cx="8382000" cy="523220"/>
          </a:xfrm>
          <a:prstGeom prst="rect">
            <a:avLst/>
          </a:prstGeom>
          <a:solidFill>
            <a:srgbClr val="FFC000"/>
          </a:solidFill>
        </p:spPr>
        <p:txBody>
          <a:bodyPr wrap="square">
            <a:spAutoFit/>
          </a:bodyPr>
          <a:lstStyle/>
          <a:p>
            <a:r>
              <a:rPr lang="en" altLang="zh-CN" sz="2800" dirty="0">
                <a:solidFill>
                  <a:srgbClr val="4A6782"/>
                </a:solidFill>
                <a:latin typeface="Monaco" pitchFamily="2" charset="0"/>
                <a:hlinkClick r:id="rId3" tooltip="interface in java.util.stream"/>
              </a:rPr>
              <a:t>IntStream</a:t>
            </a:r>
            <a:r>
              <a:rPr lang="en" altLang="zh-CN" sz="2800" dirty="0">
                <a:latin typeface="Monaco" pitchFamily="2" charset="0"/>
              </a:rPr>
              <a:t> map​(</a:t>
            </a:r>
            <a:r>
              <a:rPr lang="en" altLang="zh-CN" sz="2800" b="1" dirty="0">
                <a:solidFill>
                  <a:srgbClr val="4A6782"/>
                </a:solidFill>
                <a:latin typeface="Monaco" pitchFamily="2" charset="0"/>
                <a:hlinkClick r:id="rId4" tooltip="interface in java.util.function"/>
              </a:rPr>
              <a:t>IntUnaryOperator</a:t>
            </a:r>
            <a:r>
              <a:rPr lang="en" altLang="zh-CN" sz="2800" dirty="0">
                <a:latin typeface="Monaco" pitchFamily="2" charset="0"/>
              </a:rPr>
              <a:t> mapper)</a:t>
            </a:r>
            <a:endParaRPr lang="zh-CN" altLang="en-US" sz="2800" dirty="0">
              <a:latin typeface="Monaco" pitchFamily="2" charset="0"/>
            </a:endParaRPr>
          </a:p>
        </p:txBody>
      </p:sp>
      <p:sp>
        <p:nvSpPr>
          <p:cNvPr id="6" name="矩形 5">
            <a:extLst>
              <a:ext uri="{FF2B5EF4-FFF2-40B4-BE49-F238E27FC236}">
                <a16:creationId xmlns:a16="http://schemas.microsoft.com/office/drawing/2014/main" id="{232E739B-42B3-E34F-8017-0AFE676E311D}"/>
              </a:ext>
            </a:extLst>
          </p:cNvPr>
          <p:cNvSpPr/>
          <p:nvPr/>
        </p:nvSpPr>
        <p:spPr>
          <a:xfrm>
            <a:off x="685800" y="4724400"/>
            <a:ext cx="7772400" cy="523220"/>
          </a:xfrm>
          <a:prstGeom prst="rect">
            <a:avLst/>
          </a:prstGeom>
          <a:solidFill>
            <a:srgbClr val="FFC000"/>
          </a:solidFill>
        </p:spPr>
        <p:txBody>
          <a:bodyPr wrap="square">
            <a:spAutoFit/>
          </a:bodyPr>
          <a:lstStyle/>
          <a:p>
            <a:r>
              <a:rPr lang="en" altLang="zh-CN" sz="2800" b="1" dirty="0" err="1">
                <a:latin typeface="Monaco" pitchFamily="2" charset="0"/>
              </a:rPr>
              <a:t>int</a:t>
            </a:r>
            <a:r>
              <a:rPr lang="en" altLang="zh-CN" sz="2800" b="1" dirty="0">
                <a:latin typeface="Monaco" pitchFamily="2" charset="0"/>
              </a:rPr>
              <a:t> </a:t>
            </a:r>
            <a:r>
              <a:rPr lang="en" altLang="zh-CN" sz="2800" b="1" dirty="0" err="1">
                <a:latin typeface="Monaco" pitchFamily="2" charset="0"/>
              </a:rPr>
              <a:t>applyAsInt</a:t>
            </a:r>
            <a:r>
              <a:rPr lang="en" altLang="zh-CN" sz="2800" b="1" dirty="0">
                <a:latin typeface="Monaco" pitchFamily="2" charset="0"/>
              </a:rPr>
              <a:t>​(</a:t>
            </a:r>
            <a:r>
              <a:rPr lang="en" altLang="zh-CN" sz="2800" b="1" dirty="0" err="1">
                <a:latin typeface="Monaco" pitchFamily="2" charset="0"/>
              </a:rPr>
              <a:t>int</a:t>
            </a:r>
            <a:r>
              <a:rPr lang="en" altLang="zh-CN" sz="2800" b="1" dirty="0">
                <a:latin typeface="Monaco" pitchFamily="2" charset="0"/>
              </a:rPr>
              <a:t> operand)</a:t>
            </a:r>
            <a:endParaRPr lang="zh-CN" altLang="en-US" sz="2800" b="1" dirty="0">
              <a:latin typeface="Monaco" pitchFamily="2" charset="0"/>
            </a:endParaRPr>
          </a:p>
        </p:txBody>
      </p:sp>
      <p:cxnSp>
        <p:nvCxnSpPr>
          <p:cNvPr id="8" name="直线箭头连接符 7">
            <a:extLst>
              <a:ext uri="{FF2B5EF4-FFF2-40B4-BE49-F238E27FC236}">
                <a16:creationId xmlns:a16="http://schemas.microsoft.com/office/drawing/2014/main" id="{E04CC914-7275-104D-8295-3343B08D47B4}"/>
              </a:ext>
            </a:extLst>
          </p:cNvPr>
          <p:cNvCxnSpPr/>
          <p:nvPr/>
        </p:nvCxnSpPr>
        <p:spPr>
          <a:xfrm flipH="1">
            <a:off x="4495800" y="3840520"/>
            <a:ext cx="990600" cy="91689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9" name="矩形 8">
            <a:extLst>
              <a:ext uri="{FF2B5EF4-FFF2-40B4-BE49-F238E27FC236}">
                <a16:creationId xmlns:a16="http://schemas.microsoft.com/office/drawing/2014/main" id="{E4D37E59-9B07-A547-8B63-E123EB335C92}"/>
              </a:ext>
            </a:extLst>
          </p:cNvPr>
          <p:cNvSpPr/>
          <p:nvPr/>
        </p:nvSpPr>
        <p:spPr>
          <a:xfrm>
            <a:off x="3942328" y="5953780"/>
            <a:ext cx="401072" cy="523220"/>
          </a:xfrm>
          <a:prstGeom prst="rect">
            <a:avLst/>
          </a:prstGeom>
        </p:spPr>
        <p:txBody>
          <a:bodyPr wrap="none">
            <a:spAutoFit/>
          </a:bodyPr>
          <a:lstStyle/>
          <a:p>
            <a:r>
              <a:rPr lang="en" altLang="zh-CN" sz="2800" b="1" dirty="0">
                <a:solidFill>
                  <a:schemeClr val="bg2">
                    <a:lumMod val="25000"/>
                  </a:schemeClr>
                </a:solidFill>
                <a:latin typeface="Monaco" pitchFamily="2" charset="0"/>
              </a:rPr>
              <a:t>x</a:t>
            </a:r>
            <a:endParaRPr lang="zh-CN" altLang="en-US" sz="2800" dirty="0"/>
          </a:p>
        </p:txBody>
      </p:sp>
      <p:sp>
        <p:nvSpPr>
          <p:cNvPr id="10" name="矩形 9">
            <a:extLst>
              <a:ext uri="{FF2B5EF4-FFF2-40B4-BE49-F238E27FC236}">
                <a16:creationId xmlns:a16="http://schemas.microsoft.com/office/drawing/2014/main" id="{CD49E267-D69C-F44C-8429-1F0C41C5BBD4}"/>
              </a:ext>
            </a:extLst>
          </p:cNvPr>
          <p:cNvSpPr/>
          <p:nvPr/>
        </p:nvSpPr>
        <p:spPr>
          <a:xfrm>
            <a:off x="628135" y="6091535"/>
            <a:ext cx="1290738" cy="461665"/>
          </a:xfrm>
          <a:prstGeom prst="rect">
            <a:avLst/>
          </a:prstGeom>
          <a:solidFill>
            <a:schemeClr val="bg1"/>
          </a:solidFill>
        </p:spPr>
        <p:txBody>
          <a:bodyPr wrap="none">
            <a:spAutoFit/>
          </a:bodyPr>
          <a:lstStyle/>
          <a:p>
            <a:r>
              <a:rPr lang="en" altLang="zh-CN" sz="2400" b="1" dirty="0">
                <a:solidFill>
                  <a:schemeClr val="bg2">
                    <a:lumMod val="25000"/>
                  </a:schemeClr>
                </a:solidFill>
                <a:latin typeface="Monaco" pitchFamily="2" charset="0"/>
              </a:rPr>
              <a:t> x * 3</a:t>
            </a:r>
            <a:endParaRPr lang="zh-CN" altLang="en-US" sz="2400" dirty="0"/>
          </a:p>
        </p:txBody>
      </p:sp>
      <p:cxnSp>
        <p:nvCxnSpPr>
          <p:cNvPr id="11" name="直线箭头连接符 10">
            <a:extLst>
              <a:ext uri="{FF2B5EF4-FFF2-40B4-BE49-F238E27FC236}">
                <a16:creationId xmlns:a16="http://schemas.microsoft.com/office/drawing/2014/main" id="{031E5879-C0D8-8743-9986-793EE2CB723F}"/>
              </a:ext>
            </a:extLst>
          </p:cNvPr>
          <p:cNvCxnSpPr>
            <a:cxnSpLocks/>
          </p:cNvCxnSpPr>
          <p:nvPr/>
        </p:nvCxnSpPr>
        <p:spPr>
          <a:xfrm flipV="1">
            <a:off x="4134872" y="5309176"/>
            <a:ext cx="0" cy="753813"/>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直线箭头连接符 13">
            <a:extLst>
              <a:ext uri="{FF2B5EF4-FFF2-40B4-BE49-F238E27FC236}">
                <a16:creationId xmlns:a16="http://schemas.microsoft.com/office/drawing/2014/main" id="{2C6CCAB7-B7DD-F94F-BEBD-CD2AA30256DF}"/>
              </a:ext>
            </a:extLst>
          </p:cNvPr>
          <p:cNvCxnSpPr>
            <a:cxnSpLocks/>
          </p:cNvCxnSpPr>
          <p:nvPr/>
        </p:nvCxnSpPr>
        <p:spPr>
          <a:xfrm flipV="1">
            <a:off x="1066800" y="5362891"/>
            <a:ext cx="0" cy="58070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1933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BC978-C1DB-8D4E-87CA-960FF3070D97}"/>
              </a:ext>
            </a:extLst>
          </p:cNvPr>
          <p:cNvSpPr>
            <a:spLocks noGrp="1"/>
          </p:cNvSpPr>
          <p:nvPr>
            <p:ph type="title"/>
          </p:nvPr>
        </p:nvSpPr>
        <p:spPr/>
        <p:txBody>
          <a:bodyPr/>
          <a:lstStyle/>
          <a:p>
            <a:r>
              <a:rPr lang="en-US" altLang="zh-CN" dirty="0">
                <a:solidFill>
                  <a:srgbClr val="3380E6"/>
                </a:solidFill>
                <a:latin typeface="Arial"/>
              </a:rPr>
              <a:t>9.9</a:t>
            </a:r>
            <a:r>
              <a:rPr lang="zh-CN" altLang="en-US" dirty="0">
                <a:solidFill>
                  <a:srgbClr val="3380E6"/>
                </a:solidFill>
                <a:latin typeface="Arial"/>
              </a:rPr>
              <a:t> </a:t>
            </a:r>
            <a:r>
              <a:rPr lang="en" altLang="zh-CN" dirty="0">
                <a:solidFill>
                  <a:srgbClr val="3380E6"/>
                </a:solidFill>
                <a:latin typeface="Arial"/>
              </a:rPr>
              <a:t>Lambdas: A Deeper Look</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74704F26-0543-3944-872E-44AEB5CA1488}"/>
              </a:ext>
            </a:extLst>
          </p:cNvPr>
          <p:cNvSpPr>
            <a:spLocks noGrp="1"/>
          </p:cNvSpPr>
          <p:nvPr>
            <p:ph type="body" idx="1"/>
          </p:nvPr>
        </p:nvSpPr>
        <p:spPr/>
        <p:txBody>
          <a:bodyPr/>
          <a:lstStyle/>
          <a:p>
            <a:r>
              <a:rPr lang="en" altLang="zh-CN" dirty="0"/>
              <a:t>Scope and Lambdas</a:t>
            </a:r>
          </a:p>
          <a:p>
            <a:pPr lvl="1"/>
            <a:r>
              <a:rPr lang="en" altLang="zh-CN" dirty="0"/>
              <a:t> lambdas do not have their own scope</a:t>
            </a:r>
          </a:p>
          <a:p>
            <a:r>
              <a:rPr lang="en" altLang="zh-CN" dirty="0"/>
              <a:t>Capturing Lambdas and</a:t>
            </a:r>
            <a:r>
              <a:rPr kumimoji="1" lang="zh-CN" altLang="en-US" dirty="0"/>
              <a:t> </a:t>
            </a:r>
            <a:r>
              <a:rPr lang="en" altLang="zh-CN" dirty="0"/>
              <a:t>final Local Variables</a:t>
            </a:r>
          </a:p>
          <a:p>
            <a:pPr lvl="1"/>
            <a:r>
              <a:rPr lang="en" altLang="zh-CN" dirty="0"/>
              <a:t>A lambda that refers to a local variable from the enclosing method (known as the lambda’s lexical scope</a:t>
            </a:r>
            <a:r>
              <a:rPr lang="zh-CN" altLang="en-US" dirty="0"/>
              <a:t>语法范围</a:t>
            </a:r>
            <a:r>
              <a:rPr lang="en" altLang="zh-CN" dirty="0"/>
              <a:t>) is a capturing lambda. </a:t>
            </a:r>
          </a:p>
          <a:p>
            <a:pPr lvl="1"/>
            <a:r>
              <a:rPr lang="en" altLang="zh-CN" dirty="0"/>
              <a:t>Any local variable that a lambda references in its lexical scope must be </a:t>
            </a:r>
            <a:r>
              <a:rPr lang="en" altLang="zh-CN" b="1" dirty="0">
                <a:solidFill>
                  <a:srgbClr val="FF0000"/>
                </a:solidFill>
              </a:rPr>
              <a:t>final</a:t>
            </a:r>
            <a:r>
              <a:rPr lang="en" altLang="zh-CN" dirty="0"/>
              <a:t>.</a:t>
            </a:r>
          </a:p>
          <a:p>
            <a:endParaRPr lang="en" altLang="zh-CN" dirty="0"/>
          </a:p>
          <a:p>
            <a:endParaRPr kumimoji="1" lang="zh-CN" altLang="en-US" dirty="0"/>
          </a:p>
        </p:txBody>
      </p:sp>
    </p:spTree>
    <p:extLst>
      <p:ext uri="{BB962C8B-B14F-4D97-AF65-F5344CB8AC3E}">
        <p14:creationId xmlns:p14="http://schemas.microsoft.com/office/powerpoint/2010/main" val="42910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F8037-3796-9B40-A794-22E64A90ABFE}"/>
              </a:ext>
            </a:extLst>
          </p:cNvPr>
          <p:cNvSpPr>
            <a:spLocks noGrp="1"/>
          </p:cNvSpPr>
          <p:nvPr>
            <p:ph type="title"/>
          </p:nvPr>
        </p:nvSpPr>
        <p:spPr/>
        <p:txBody>
          <a:bodyPr/>
          <a:lstStyle/>
          <a:p>
            <a:r>
              <a:rPr lang="en-US" altLang="zh-CN" dirty="0">
                <a:solidFill>
                  <a:srgbClr val="3380E6"/>
                </a:solidFill>
                <a:latin typeface="Arial"/>
              </a:rPr>
              <a:t>9.1 Introduction(cont.)</a:t>
            </a:r>
            <a:endParaRPr kumimoji="1" lang="zh-CN" altLang="en-US" dirty="0"/>
          </a:p>
        </p:txBody>
      </p:sp>
      <p:sp>
        <p:nvSpPr>
          <p:cNvPr id="3" name="文本占位符 2">
            <a:extLst>
              <a:ext uri="{FF2B5EF4-FFF2-40B4-BE49-F238E27FC236}">
                <a16:creationId xmlns:a16="http://schemas.microsoft.com/office/drawing/2014/main" id="{03D9C414-ABB0-6342-8D84-D1A774FEE9FF}"/>
              </a:ext>
            </a:extLst>
          </p:cNvPr>
          <p:cNvSpPr>
            <a:spLocks noGrp="1"/>
          </p:cNvSpPr>
          <p:nvPr>
            <p:ph type="body" idx="1"/>
          </p:nvPr>
        </p:nvSpPr>
        <p:spPr/>
        <p:txBody>
          <a:bodyPr/>
          <a:lstStyle/>
          <a:p>
            <a:r>
              <a:rPr lang="en" altLang="zh-CN" dirty="0"/>
              <a:t> </a:t>
            </a:r>
            <a:r>
              <a:rPr lang="en-US" altLang="zh-CN" dirty="0"/>
              <a:t>We can use it to write programs faster,</a:t>
            </a:r>
            <a:r>
              <a:rPr lang="zh-CN" altLang="en-US" dirty="0"/>
              <a:t> </a:t>
            </a:r>
            <a:r>
              <a:rPr lang="en-US" altLang="zh-CN" dirty="0"/>
              <a:t>simpler, more concisely</a:t>
            </a:r>
            <a:r>
              <a:rPr lang="zh-CN" altLang="en-US" dirty="0"/>
              <a:t>（简明地）</a:t>
            </a:r>
            <a:r>
              <a:rPr lang="en-US" altLang="zh-CN" dirty="0"/>
              <a:t>,with fewer bugs,</a:t>
            </a:r>
            <a:r>
              <a:rPr lang="en" altLang="zh-CN" dirty="0"/>
              <a:t> be easier to parallelize</a:t>
            </a:r>
            <a:r>
              <a:rPr lang="zh-CN" altLang="en-US" dirty="0"/>
              <a:t> </a:t>
            </a:r>
            <a:r>
              <a:rPr lang="en-US" altLang="zh-CN" dirty="0"/>
              <a:t>than programs written with previous techniques.</a:t>
            </a:r>
          </a:p>
          <a:p>
            <a:endParaRPr kumimoji="1" lang="zh-CN" altLang="en-US" dirty="0"/>
          </a:p>
        </p:txBody>
      </p:sp>
    </p:spTree>
    <p:extLst>
      <p:ext uri="{BB962C8B-B14F-4D97-AF65-F5344CB8AC3E}">
        <p14:creationId xmlns:p14="http://schemas.microsoft.com/office/powerpoint/2010/main" val="305726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B3AD9-8C6E-B84B-9659-CC8EA9A1E0DB}"/>
              </a:ext>
            </a:extLst>
          </p:cNvPr>
          <p:cNvSpPr>
            <a:spLocks noGrp="1"/>
          </p:cNvSpPr>
          <p:nvPr>
            <p:ph type="title"/>
          </p:nvPr>
        </p:nvSpPr>
        <p:spPr/>
        <p:txBody>
          <a:bodyPr>
            <a:normAutofit/>
          </a:bodyPr>
          <a:lstStyle/>
          <a:p>
            <a:r>
              <a:rPr lang="en-US" altLang="zh-CN" dirty="0">
                <a:solidFill>
                  <a:srgbClr val="3380E6"/>
                </a:solidFill>
                <a:latin typeface="Arial"/>
              </a:rPr>
              <a:t>9.10</a:t>
            </a:r>
            <a:r>
              <a:rPr lang="zh-CN" altLang="en-US" dirty="0">
                <a:solidFill>
                  <a:srgbClr val="3380E6"/>
                </a:solidFill>
                <a:latin typeface="Arial"/>
              </a:rPr>
              <a:t> </a:t>
            </a:r>
            <a:r>
              <a:rPr lang="en" altLang="zh-CN" dirty="0">
                <a:solidFill>
                  <a:srgbClr val="3380E6"/>
                </a:solidFill>
                <a:latin typeface="Arial"/>
              </a:rPr>
              <a:t>Stream&lt;Integer&gt;</a:t>
            </a:r>
            <a:r>
              <a:rPr lang="zh-CN" altLang="en-US" dirty="0">
                <a:solidFill>
                  <a:srgbClr val="3380E6"/>
                </a:solidFill>
                <a:latin typeface="Arial"/>
              </a:rPr>
              <a:t> </a:t>
            </a:r>
            <a:r>
              <a:rPr lang="en" altLang="zh-CN" dirty="0">
                <a:solidFill>
                  <a:srgbClr val="3380E6"/>
                </a:solidFill>
                <a:latin typeface="Arial"/>
              </a:rPr>
              <a:t>Manipulations</a:t>
            </a:r>
            <a:endParaRPr kumimoji="1" lang="zh-CN" altLang="en-US" dirty="0"/>
          </a:p>
        </p:txBody>
      </p:sp>
      <p:sp>
        <p:nvSpPr>
          <p:cNvPr id="3" name="文本占位符 2">
            <a:extLst>
              <a:ext uri="{FF2B5EF4-FFF2-40B4-BE49-F238E27FC236}">
                <a16:creationId xmlns:a16="http://schemas.microsoft.com/office/drawing/2014/main" id="{B4706713-DB0B-3A43-A6D7-0C4E2E49491D}"/>
              </a:ext>
            </a:extLst>
          </p:cNvPr>
          <p:cNvSpPr>
            <a:spLocks noGrp="1"/>
          </p:cNvSpPr>
          <p:nvPr>
            <p:ph type="body" idx="1"/>
          </p:nvPr>
        </p:nvSpPr>
        <p:spPr/>
        <p:txBody>
          <a:bodyPr/>
          <a:lstStyle/>
          <a:p>
            <a:r>
              <a:rPr lang="en" altLang="zh-CN" dirty="0" err="1"/>
              <a:t>IntStream</a:t>
            </a:r>
            <a:r>
              <a:rPr lang="en" altLang="zh-CN" dirty="0"/>
              <a:t> is simply an </a:t>
            </a:r>
            <a:r>
              <a:rPr lang="en" altLang="zh-CN" dirty="0" err="1"/>
              <a:t>int</a:t>
            </a:r>
            <a:r>
              <a:rPr lang="en" altLang="zh-CN" dirty="0"/>
              <a:t>-optimized Stream that provides methods for common </a:t>
            </a:r>
            <a:r>
              <a:rPr lang="en" altLang="zh-CN" dirty="0" err="1"/>
              <a:t>int</a:t>
            </a:r>
            <a:r>
              <a:rPr lang="en" altLang="zh-CN" dirty="0"/>
              <a:t> operations. </a:t>
            </a:r>
          </a:p>
          <a:p>
            <a:endParaRPr kumimoji="1" lang="zh-CN" altLang="en-US" dirty="0"/>
          </a:p>
        </p:txBody>
      </p:sp>
    </p:spTree>
    <p:extLst>
      <p:ext uri="{BB962C8B-B14F-4D97-AF65-F5344CB8AC3E}">
        <p14:creationId xmlns:p14="http://schemas.microsoft.com/office/powerpoint/2010/main" val="854337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8DA9EB9-F876-544B-A7FB-C2ADC874B19C}"/>
              </a:ext>
            </a:extLst>
          </p:cNvPr>
          <p:cNvPicPr>
            <a:picLocks noChangeAspect="1"/>
          </p:cNvPicPr>
          <p:nvPr/>
        </p:nvPicPr>
        <p:blipFill>
          <a:blip r:embed="rId2"/>
          <a:stretch>
            <a:fillRect/>
          </a:stretch>
        </p:blipFill>
        <p:spPr>
          <a:xfrm>
            <a:off x="274364" y="609600"/>
            <a:ext cx="8641036" cy="5181600"/>
          </a:xfrm>
          <a:prstGeom prst="rect">
            <a:avLst/>
          </a:prstGeom>
        </p:spPr>
      </p:pic>
    </p:spTree>
    <p:extLst>
      <p:ext uri="{BB962C8B-B14F-4D97-AF65-F5344CB8AC3E}">
        <p14:creationId xmlns:p14="http://schemas.microsoft.com/office/powerpoint/2010/main" val="2079240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159978-872A-D743-964F-21493AE38661}"/>
              </a:ext>
            </a:extLst>
          </p:cNvPr>
          <p:cNvPicPr>
            <a:picLocks noChangeAspect="1"/>
          </p:cNvPicPr>
          <p:nvPr/>
        </p:nvPicPr>
        <p:blipFill>
          <a:blip r:embed="rId2"/>
          <a:stretch>
            <a:fillRect/>
          </a:stretch>
        </p:blipFill>
        <p:spPr>
          <a:xfrm>
            <a:off x="19050" y="533400"/>
            <a:ext cx="8667750" cy="3486115"/>
          </a:xfrm>
          <a:prstGeom prst="rect">
            <a:avLst/>
          </a:prstGeom>
        </p:spPr>
      </p:pic>
      <p:pic>
        <p:nvPicPr>
          <p:cNvPr id="5" name="图片 4">
            <a:extLst>
              <a:ext uri="{FF2B5EF4-FFF2-40B4-BE49-F238E27FC236}">
                <a16:creationId xmlns:a16="http://schemas.microsoft.com/office/drawing/2014/main" id="{448F8790-4E5C-7F46-9D0D-38F0D891A6A1}"/>
              </a:ext>
            </a:extLst>
          </p:cNvPr>
          <p:cNvPicPr>
            <a:picLocks noChangeAspect="1"/>
          </p:cNvPicPr>
          <p:nvPr/>
        </p:nvPicPr>
        <p:blipFill>
          <a:blip r:embed="rId3"/>
          <a:stretch>
            <a:fillRect/>
          </a:stretch>
        </p:blipFill>
        <p:spPr>
          <a:xfrm>
            <a:off x="242887" y="4267200"/>
            <a:ext cx="8658225" cy="1548040"/>
          </a:xfrm>
          <a:prstGeom prst="rect">
            <a:avLst/>
          </a:prstGeom>
        </p:spPr>
      </p:pic>
    </p:spTree>
    <p:extLst>
      <p:ext uri="{BB962C8B-B14F-4D97-AF65-F5344CB8AC3E}">
        <p14:creationId xmlns:p14="http://schemas.microsoft.com/office/powerpoint/2010/main" val="1776271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B3AD9-8C6E-B84B-9659-CC8EA9A1E0DB}"/>
              </a:ext>
            </a:extLst>
          </p:cNvPr>
          <p:cNvSpPr>
            <a:spLocks noGrp="1"/>
          </p:cNvSpPr>
          <p:nvPr>
            <p:ph type="title"/>
          </p:nvPr>
        </p:nvSpPr>
        <p:spPr/>
        <p:txBody>
          <a:bodyPr>
            <a:normAutofit/>
          </a:bodyPr>
          <a:lstStyle/>
          <a:p>
            <a:r>
              <a:rPr lang="en-US" altLang="zh-CN" dirty="0">
                <a:solidFill>
                  <a:srgbClr val="3380E6"/>
                </a:solidFill>
                <a:latin typeface="Arial"/>
              </a:rPr>
              <a:t>9.11</a:t>
            </a:r>
            <a:r>
              <a:rPr lang="zh-CN" altLang="en-US" dirty="0">
                <a:solidFill>
                  <a:srgbClr val="3380E6"/>
                </a:solidFill>
                <a:latin typeface="Arial"/>
              </a:rPr>
              <a:t> </a:t>
            </a:r>
            <a:r>
              <a:rPr lang="en" altLang="zh-CN" dirty="0">
                <a:solidFill>
                  <a:srgbClr val="3380E6"/>
                </a:solidFill>
                <a:latin typeface="Arial"/>
              </a:rPr>
              <a:t> Stream&lt;String&gt;</a:t>
            </a:r>
            <a:r>
              <a:rPr lang="zh-CN" altLang="en-US" dirty="0">
                <a:solidFill>
                  <a:srgbClr val="3380E6"/>
                </a:solidFill>
                <a:latin typeface="Arial"/>
              </a:rPr>
              <a:t> </a:t>
            </a:r>
            <a:r>
              <a:rPr lang="en" altLang="zh-CN" dirty="0">
                <a:solidFill>
                  <a:srgbClr val="3380E6"/>
                </a:solidFill>
                <a:latin typeface="Arial"/>
              </a:rPr>
              <a:t>Manipulations</a:t>
            </a:r>
            <a:endParaRPr kumimoji="1" lang="zh-CN" altLang="en-US" dirty="0"/>
          </a:p>
        </p:txBody>
      </p:sp>
      <p:sp>
        <p:nvSpPr>
          <p:cNvPr id="3" name="文本占位符 2">
            <a:extLst>
              <a:ext uri="{FF2B5EF4-FFF2-40B4-BE49-F238E27FC236}">
                <a16:creationId xmlns:a16="http://schemas.microsoft.com/office/drawing/2014/main" id="{B4706713-DB0B-3A43-A6D7-0C4E2E49491D}"/>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8706130-F7FF-654D-B239-CC8B09850092}"/>
              </a:ext>
            </a:extLst>
          </p:cNvPr>
          <p:cNvPicPr>
            <a:picLocks noChangeAspect="1"/>
          </p:cNvPicPr>
          <p:nvPr/>
        </p:nvPicPr>
        <p:blipFill>
          <a:blip r:embed="rId2"/>
          <a:stretch>
            <a:fillRect/>
          </a:stretch>
        </p:blipFill>
        <p:spPr>
          <a:xfrm>
            <a:off x="428625" y="1408113"/>
            <a:ext cx="8135211" cy="4991100"/>
          </a:xfrm>
          <a:prstGeom prst="rect">
            <a:avLst/>
          </a:prstGeom>
        </p:spPr>
      </p:pic>
    </p:spTree>
    <p:extLst>
      <p:ext uri="{BB962C8B-B14F-4D97-AF65-F5344CB8AC3E}">
        <p14:creationId xmlns:p14="http://schemas.microsoft.com/office/powerpoint/2010/main" val="110599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5B40B-72F2-F840-A14E-FA8C863A946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8C842068-8B33-694E-AC71-CAF224F841D4}"/>
              </a:ext>
            </a:extLst>
          </p:cNvPr>
          <p:cNvPicPr>
            <a:picLocks noChangeAspect="1"/>
          </p:cNvPicPr>
          <p:nvPr/>
        </p:nvPicPr>
        <p:blipFill>
          <a:blip r:embed="rId2"/>
          <a:stretch>
            <a:fillRect/>
          </a:stretch>
        </p:blipFill>
        <p:spPr>
          <a:xfrm>
            <a:off x="-1" y="274638"/>
            <a:ext cx="9023393" cy="2239962"/>
          </a:xfrm>
          <a:prstGeom prst="rect">
            <a:avLst/>
          </a:prstGeom>
        </p:spPr>
      </p:pic>
      <p:pic>
        <p:nvPicPr>
          <p:cNvPr id="5" name="图片 4">
            <a:extLst>
              <a:ext uri="{FF2B5EF4-FFF2-40B4-BE49-F238E27FC236}">
                <a16:creationId xmlns:a16="http://schemas.microsoft.com/office/drawing/2014/main" id="{A1B49D61-C9F7-A146-87B7-DA244C29BC58}"/>
              </a:ext>
            </a:extLst>
          </p:cNvPr>
          <p:cNvPicPr>
            <a:picLocks noChangeAspect="1"/>
          </p:cNvPicPr>
          <p:nvPr/>
        </p:nvPicPr>
        <p:blipFill>
          <a:blip r:embed="rId3"/>
          <a:stretch>
            <a:fillRect/>
          </a:stretch>
        </p:blipFill>
        <p:spPr>
          <a:xfrm>
            <a:off x="-1" y="2927350"/>
            <a:ext cx="8939802" cy="1187450"/>
          </a:xfrm>
          <a:prstGeom prst="rect">
            <a:avLst/>
          </a:prstGeom>
          <a:ln>
            <a:solidFill>
              <a:schemeClr val="tx1"/>
            </a:solidFill>
          </a:ln>
        </p:spPr>
      </p:pic>
    </p:spTree>
    <p:extLst>
      <p:ext uri="{BB962C8B-B14F-4D97-AF65-F5344CB8AC3E}">
        <p14:creationId xmlns:p14="http://schemas.microsoft.com/office/powerpoint/2010/main" val="35815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B3AD9-8C6E-B84B-9659-CC8EA9A1E0DB}"/>
              </a:ext>
            </a:extLst>
          </p:cNvPr>
          <p:cNvSpPr>
            <a:spLocks noGrp="1"/>
          </p:cNvSpPr>
          <p:nvPr>
            <p:ph type="title"/>
          </p:nvPr>
        </p:nvSpPr>
        <p:spPr/>
        <p:txBody>
          <a:bodyPr>
            <a:normAutofit fontScale="90000"/>
          </a:bodyPr>
          <a:lstStyle/>
          <a:p>
            <a:r>
              <a:rPr lang="en-US" altLang="zh-CN" dirty="0">
                <a:solidFill>
                  <a:srgbClr val="3380E6"/>
                </a:solidFill>
                <a:latin typeface="Arial"/>
              </a:rPr>
              <a:t>9.12</a:t>
            </a:r>
            <a:r>
              <a:rPr lang="zh-CN" altLang="en-US" dirty="0">
                <a:solidFill>
                  <a:srgbClr val="3380E6"/>
                </a:solidFill>
                <a:latin typeface="Arial"/>
              </a:rPr>
              <a:t> </a:t>
            </a:r>
            <a:r>
              <a:rPr lang="en" altLang="zh-CN" dirty="0">
                <a:solidFill>
                  <a:srgbClr val="3380E6"/>
                </a:solidFill>
                <a:latin typeface="Arial"/>
              </a:rPr>
              <a:t> Stream&lt;</a:t>
            </a:r>
            <a:r>
              <a:rPr lang="en-US" altLang="zh-CN" dirty="0">
                <a:solidFill>
                  <a:srgbClr val="3380E6"/>
                </a:solidFill>
                <a:latin typeface="Arial"/>
              </a:rPr>
              <a:t>Employee</a:t>
            </a:r>
            <a:r>
              <a:rPr lang="en" altLang="zh-CN" dirty="0">
                <a:solidFill>
                  <a:srgbClr val="3380E6"/>
                </a:solidFill>
                <a:latin typeface="Arial"/>
              </a:rPr>
              <a:t>&gt;</a:t>
            </a:r>
            <a:r>
              <a:rPr lang="zh-CN" altLang="en-US" dirty="0">
                <a:solidFill>
                  <a:srgbClr val="3380E6"/>
                </a:solidFill>
                <a:latin typeface="Arial"/>
              </a:rPr>
              <a:t> </a:t>
            </a:r>
            <a:r>
              <a:rPr lang="en" altLang="zh-CN" dirty="0">
                <a:solidFill>
                  <a:srgbClr val="3380E6"/>
                </a:solidFill>
                <a:latin typeface="Arial"/>
              </a:rPr>
              <a:t>Manipulations</a:t>
            </a:r>
            <a:endParaRPr kumimoji="1" lang="zh-CN" altLang="en-US" dirty="0"/>
          </a:p>
        </p:txBody>
      </p:sp>
      <p:sp>
        <p:nvSpPr>
          <p:cNvPr id="3" name="文本占位符 2">
            <a:extLst>
              <a:ext uri="{FF2B5EF4-FFF2-40B4-BE49-F238E27FC236}">
                <a16:creationId xmlns:a16="http://schemas.microsoft.com/office/drawing/2014/main" id="{B4706713-DB0B-3A43-A6D7-0C4E2E49491D}"/>
              </a:ext>
            </a:extLst>
          </p:cNvPr>
          <p:cNvSpPr>
            <a:spLocks noGrp="1"/>
          </p:cNvSpPr>
          <p:nvPr>
            <p:ph type="body" idx="1"/>
          </p:nvPr>
        </p:nvSpPr>
        <p:spPr/>
        <p:txBody>
          <a:bodyPr/>
          <a:lstStyle/>
          <a:p>
            <a:r>
              <a:rPr kumimoji="1" lang="en-US" altLang="zh-CN" dirty="0"/>
              <a:t>Example:</a:t>
            </a:r>
          </a:p>
          <a:p>
            <a:pPr lvl="1"/>
            <a:r>
              <a:rPr kumimoji="1" lang="en-US" altLang="zh-CN" dirty="0"/>
              <a:t>Fig17_31_21</a:t>
            </a:r>
          </a:p>
          <a:p>
            <a:pPr lvl="1"/>
            <a:endParaRPr kumimoji="1" lang="zh-CN" altLang="en-US" dirty="0"/>
          </a:p>
        </p:txBody>
      </p:sp>
      <p:pic>
        <p:nvPicPr>
          <p:cNvPr id="7" name="Picture 2">
            <a:extLst>
              <a:ext uri="{FF2B5EF4-FFF2-40B4-BE49-F238E27FC236}">
                <a16:creationId xmlns:a16="http://schemas.microsoft.com/office/drawing/2014/main" id="{AB325F7E-E5F3-8F4C-B9C7-61DF58709982}"/>
              </a:ext>
            </a:extLst>
          </p:cNvPr>
          <p:cNvPicPr>
            <a:picLocks noChangeAspect="1" noChangeArrowheads="1"/>
          </p:cNvPicPr>
          <p:nvPr/>
        </p:nvPicPr>
        <p:blipFill rotWithShape="1">
          <a:blip r:embed="rId2"/>
          <a:srcRect t="7143"/>
          <a:stretch/>
        </p:blipFill>
        <p:spPr bwMode="auto">
          <a:xfrm>
            <a:off x="381000" y="1676400"/>
            <a:ext cx="8534400" cy="3962400"/>
          </a:xfrm>
          <a:prstGeom prst="rect">
            <a:avLst/>
          </a:prstGeom>
          <a:noFill/>
          <a:ln w="9525">
            <a:noFill/>
            <a:miter lim="800000"/>
            <a:headEnd/>
            <a:tailEnd/>
          </a:ln>
          <a:effectLst/>
        </p:spPr>
      </p:pic>
    </p:spTree>
    <p:extLst>
      <p:ext uri="{BB962C8B-B14F-4D97-AF65-F5344CB8AC3E}">
        <p14:creationId xmlns:p14="http://schemas.microsoft.com/office/powerpoint/2010/main" val="1804107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17410" name="Picture 2"/>
          <p:cNvPicPr>
            <a:picLocks noChangeAspect="1" noChangeArrowheads="1"/>
          </p:cNvPicPr>
          <p:nvPr/>
        </p:nvPicPr>
        <p:blipFill>
          <a:blip r:embed="rId2"/>
          <a:srcRect/>
          <a:stretch>
            <a:fillRect/>
          </a:stretch>
        </p:blipFill>
        <p:spPr bwMode="auto">
          <a:xfrm>
            <a:off x="2209800" y="0"/>
            <a:ext cx="4419600" cy="6867582"/>
          </a:xfrm>
          <a:prstGeom prst="rect">
            <a:avLst/>
          </a:prstGeom>
          <a:noFill/>
          <a:ln w="9525">
            <a:noFill/>
            <a:miter lim="800000"/>
            <a:headEnd/>
            <a:tailEnd/>
          </a:ln>
          <a:effectLst/>
        </p:spPr>
      </p:pic>
    </p:spTree>
    <p:extLst>
      <p:ext uri="{BB962C8B-B14F-4D97-AF65-F5344CB8AC3E}">
        <p14:creationId xmlns:p14="http://schemas.microsoft.com/office/powerpoint/2010/main" val="1974842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18434" name="Picture 2"/>
          <p:cNvPicPr>
            <a:picLocks noChangeAspect="1" noChangeArrowheads="1"/>
          </p:cNvPicPr>
          <p:nvPr/>
        </p:nvPicPr>
        <p:blipFill>
          <a:blip r:embed="rId2"/>
          <a:srcRect/>
          <a:stretch>
            <a:fillRect/>
          </a:stretch>
        </p:blipFill>
        <p:spPr bwMode="auto">
          <a:xfrm>
            <a:off x="457200" y="1752600"/>
            <a:ext cx="8572500" cy="3048000"/>
          </a:xfrm>
          <a:prstGeom prst="rect">
            <a:avLst/>
          </a:prstGeom>
          <a:noFill/>
          <a:ln w="9525">
            <a:noFill/>
            <a:miter lim="800000"/>
            <a:headEnd/>
            <a:tailEnd/>
          </a:ln>
          <a:effectLst/>
        </p:spPr>
      </p:pic>
    </p:spTree>
    <p:extLst>
      <p:ext uri="{BB962C8B-B14F-4D97-AF65-F5344CB8AC3E}">
        <p14:creationId xmlns:p14="http://schemas.microsoft.com/office/powerpoint/2010/main" val="2226500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19458" name="Picture 2"/>
          <p:cNvPicPr>
            <a:picLocks noChangeAspect="1" noChangeArrowheads="1"/>
          </p:cNvPicPr>
          <p:nvPr/>
        </p:nvPicPr>
        <p:blipFill rotWithShape="1">
          <a:blip r:embed="rId2"/>
          <a:srcRect t="3217"/>
          <a:stretch/>
        </p:blipFill>
        <p:spPr bwMode="auto">
          <a:xfrm>
            <a:off x="421151" y="457200"/>
            <a:ext cx="8265649" cy="5826126"/>
          </a:xfrm>
          <a:prstGeom prst="rect">
            <a:avLst/>
          </a:prstGeom>
          <a:noFill/>
          <a:ln w="9525">
            <a:noFill/>
            <a:miter lim="800000"/>
            <a:headEnd/>
            <a:tailEnd/>
          </a:ln>
          <a:effectLst/>
        </p:spPr>
      </p:pic>
    </p:spTree>
    <p:extLst>
      <p:ext uri="{BB962C8B-B14F-4D97-AF65-F5344CB8AC3E}">
        <p14:creationId xmlns:p14="http://schemas.microsoft.com/office/powerpoint/2010/main" val="2524703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4" name="Picture 3"/>
          <p:cNvPicPr>
            <a:picLocks noChangeAspect="1" noChangeArrowheads="1"/>
          </p:cNvPicPr>
          <p:nvPr/>
        </p:nvPicPr>
        <p:blipFill>
          <a:blip r:embed="rId2"/>
          <a:srcRect/>
          <a:stretch>
            <a:fillRect/>
          </a:stretch>
        </p:blipFill>
        <p:spPr bwMode="auto">
          <a:xfrm>
            <a:off x="-228600" y="1676400"/>
            <a:ext cx="11165417" cy="1905000"/>
          </a:xfrm>
          <a:prstGeom prst="rect">
            <a:avLst/>
          </a:prstGeom>
          <a:noFill/>
          <a:ln w="9525">
            <a:noFill/>
            <a:miter lim="800000"/>
            <a:headEnd/>
            <a:tailEnd/>
          </a:ln>
          <a:effectLst/>
        </p:spPr>
      </p:pic>
      <p:pic>
        <p:nvPicPr>
          <p:cNvPr id="20482" name="Picture 2"/>
          <p:cNvPicPr>
            <a:picLocks noChangeAspect="1" noChangeArrowheads="1"/>
          </p:cNvPicPr>
          <p:nvPr/>
        </p:nvPicPr>
        <p:blipFill>
          <a:blip r:embed="rId3"/>
          <a:srcRect/>
          <a:stretch>
            <a:fillRect/>
          </a:stretch>
        </p:blipFill>
        <p:spPr bwMode="auto">
          <a:xfrm>
            <a:off x="2057399" y="4038600"/>
            <a:ext cx="4947557" cy="2057400"/>
          </a:xfrm>
          <a:prstGeom prst="rect">
            <a:avLst/>
          </a:prstGeom>
          <a:noFill/>
          <a:ln w="9525">
            <a:noFill/>
            <a:miter lim="800000"/>
            <a:headEnd/>
            <a:tailEnd/>
          </a:ln>
          <a:effectLst/>
        </p:spPr>
      </p:pic>
    </p:spTree>
    <p:extLst>
      <p:ext uri="{BB962C8B-B14F-4D97-AF65-F5344CB8AC3E}">
        <p14:creationId xmlns:p14="http://schemas.microsoft.com/office/powerpoint/2010/main" val="173065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9.2 Streams</a:t>
            </a:r>
            <a:r>
              <a:rPr lang="zh-CN" altLang="en-US" dirty="0">
                <a:solidFill>
                  <a:srgbClr val="3380E6"/>
                </a:solidFill>
                <a:latin typeface="Arial"/>
              </a:rPr>
              <a:t> </a:t>
            </a:r>
            <a:r>
              <a:rPr lang="en-US" altLang="zh-CN" dirty="0">
                <a:solidFill>
                  <a:srgbClr val="3380E6"/>
                </a:solidFill>
                <a:latin typeface="Arial"/>
              </a:rPr>
              <a:t>and</a:t>
            </a:r>
            <a:r>
              <a:rPr lang="zh-CN" altLang="en-US" dirty="0">
                <a:solidFill>
                  <a:srgbClr val="3380E6"/>
                </a:solidFill>
                <a:latin typeface="Arial"/>
              </a:rPr>
              <a:t> </a:t>
            </a:r>
            <a:r>
              <a:rPr lang="en-US" altLang="zh-CN" dirty="0">
                <a:solidFill>
                  <a:srgbClr val="3380E6"/>
                </a:solidFill>
                <a:latin typeface="Arial"/>
              </a:rPr>
              <a:t>Reduction</a:t>
            </a:r>
            <a:endParaRPr lang="zh-CN" altLang="en-US" dirty="0">
              <a:solidFill>
                <a:srgbClr val="3380E6"/>
              </a:solidFill>
              <a:latin typeface="Arial"/>
            </a:endParaRPr>
          </a:p>
        </p:txBody>
      </p:sp>
      <p:sp>
        <p:nvSpPr>
          <p:cNvPr id="3" name="文本占位符 2"/>
          <p:cNvSpPr>
            <a:spLocks noGrp="1"/>
          </p:cNvSpPr>
          <p:nvPr>
            <p:ph type="body" idx="1"/>
          </p:nvPr>
        </p:nvSpPr>
        <p:spPr/>
        <p:txBody>
          <a:bodyPr/>
          <a:lstStyle/>
          <a:p>
            <a:r>
              <a:rPr lang="en" altLang="zh-CN" dirty="0"/>
              <a:t>In counter-controlled iteration, </a:t>
            </a:r>
            <a:r>
              <a:rPr lang="en-US" altLang="zh-CN" dirty="0"/>
              <a:t>we</a:t>
            </a:r>
            <a:r>
              <a:rPr lang="zh-CN" altLang="en-US" dirty="0"/>
              <a:t> </a:t>
            </a:r>
            <a:r>
              <a:rPr lang="en" altLang="zh-CN" dirty="0"/>
              <a:t>typically accomplish what we want using a for loop.</a:t>
            </a:r>
          </a:p>
          <a:p>
            <a:r>
              <a:rPr lang="en" altLang="zh-CN" dirty="0"/>
              <a:t> In this section, we’ll </a:t>
            </a:r>
            <a:r>
              <a:rPr lang="en-US" altLang="zh-CN" dirty="0"/>
              <a:t>use</a:t>
            </a:r>
            <a:r>
              <a:rPr lang="zh-CN" altLang="en-US" dirty="0"/>
              <a:t> </a:t>
            </a:r>
            <a:r>
              <a:rPr lang="en" altLang="zh-CN" dirty="0"/>
              <a:t>a better way to accomplish the same tasks.</a:t>
            </a:r>
          </a:p>
          <a:p>
            <a:endParaRPr lang="zh-CN" altLang="en-US" dirty="0"/>
          </a:p>
        </p:txBody>
      </p:sp>
    </p:spTree>
    <p:extLst>
      <p:ext uri="{BB962C8B-B14F-4D97-AF65-F5344CB8AC3E}">
        <p14:creationId xmlns:p14="http://schemas.microsoft.com/office/powerpoint/2010/main" val="2125286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Filtering Employees with Salaries in a Specified Range</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21506" name="Picture 2"/>
          <p:cNvPicPr>
            <a:picLocks noChangeAspect="1" noChangeArrowheads="1"/>
          </p:cNvPicPr>
          <p:nvPr/>
        </p:nvPicPr>
        <p:blipFill>
          <a:blip r:embed="rId2"/>
          <a:srcRect/>
          <a:stretch>
            <a:fillRect/>
          </a:stretch>
        </p:blipFill>
        <p:spPr bwMode="auto">
          <a:xfrm>
            <a:off x="228599" y="1371600"/>
            <a:ext cx="8914029" cy="46482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3124200" y="5676900"/>
            <a:ext cx="5143500" cy="1181100"/>
          </a:xfrm>
          <a:prstGeom prst="rect">
            <a:avLst/>
          </a:prstGeom>
          <a:noFill/>
          <a:ln w="9525">
            <a:noFill/>
            <a:miter lim="800000"/>
            <a:headEnd/>
            <a:tailEnd/>
          </a:ln>
          <a:effectLst/>
        </p:spPr>
      </p:pic>
    </p:spTree>
    <p:extLst>
      <p:ext uri="{BB962C8B-B14F-4D97-AF65-F5344CB8AC3E}">
        <p14:creationId xmlns:p14="http://schemas.microsoft.com/office/powerpoint/2010/main" val="3555268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Sorting Employees By Multiple Fields</a:t>
            </a:r>
            <a:endParaRPr lang="zh-CN" altLang="en-US" dirty="0"/>
          </a:p>
        </p:txBody>
      </p:sp>
      <p:sp>
        <p:nvSpPr>
          <p:cNvPr id="3" name="文本占位符 2"/>
          <p:cNvSpPr>
            <a:spLocks noGrp="1"/>
          </p:cNvSpPr>
          <p:nvPr>
            <p:ph type="body" idx="1"/>
          </p:nvPr>
        </p:nvSpPr>
        <p:spPr/>
        <p:txBody>
          <a:bodyPr/>
          <a:lstStyle/>
          <a:p>
            <a:endParaRPr lang="zh-CN" altLang="en-US" dirty="0"/>
          </a:p>
        </p:txBody>
      </p:sp>
      <p:pic>
        <p:nvPicPr>
          <p:cNvPr id="22530" name="Picture 2"/>
          <p:cNvPicPr>
            <a:picLocks noChangeAspect="1" noChangeArrowheads="1"/>
          </p:cNvPicPr>
          <p:nvPr/>
        </p:nvPicPr>
        <p:blipFill>
          <a:blip r:embed="rId2"/>
          <a:srcRect/>
          <a:stretch>
            <a:fillRect/>
          </a:stretch>
        </p:blipFill>
        <p:spPr bwMode="auto">
          <a:xfrm>
            <a:off x="381000" y="1447800"/>
            <a:ext cx="8270741" cy="4648200"/>
          </a:xfrm>
          <a:prstGeom prst="rect">
            <a:avLst/>
          </a:prstGeom>
          <a:noFill/>
          <a:ln w="9525">
            <a:noFill/>
            <a:miter lim="800000"/>
            <a:headEnd/>
            <a:tailEnd/>
          </a:ln>
          <a:effectLst/>
        </p:spPr>
      </p:pic>
    </p:spTree>
    <p:extLst>
      <p:ext uri="{BB962C8B-B14F-4D97-AF65-F5344CB8AC3E}">
        <p14:creationId xmlns:p14="http://schemas.microsoft.com/office/powerpoint/2010/main" val="402258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Mapping Employees to Unique Last Name Strings</a:t>
            </a:r>
            <a:endParaRPr lang="zh-CN" altLang="en-US" dirty="0"/>
          </a:p>
        </p:txBody>
      </p:sp>
      <p:pic>
        <p:nvPicPr>
          <p:cNvPr id="23554" name="Picture 2"/>
          <p:cNvPicPr>
            <a:picLocks noChangeAspect="1" noChangeArrowheads="1"/>
          </p:cNvPicPr>
          <p:nvPr/>
        </p:nvPicPr>
        <p:blipFill>
          <a:blip r:embed="rId2"/>
          <a:srcRect/>
          <a:stretch>
            <a:fillRect/>
          </a:stretch>
        </p:blipFill>
        <p:spPr bwMode="auto">
          <a:xfrm>
            <a:off x="-1" y="1371600"/>
            <a:ext cx="9169709" cy="4038600"/>
          </a:xfrm>
          <a:prstGeom prst="rect">
            <a:avLst/>
          </a:prstGeom>
          <a:noFill/>
          <a:ln w="9525">
            <a:noFill/>
            <a:miter lim="800000"/>
            <a:headEnd/>
            <a:tailEnd/>
          </a:ln>
          <a:effectLst/>
        </p:spPr>
      </p:pic>
    </p:spTree>
    <p:extLst>
      <p:ext uri="{BB962C8B-B14F-4D97-AF65-F5344CB8AC3E}">
        <p14:creationId xmlns:p14="http://schemas.microsoft.com/office/powerpoint/2010/main" val="51801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Grouping Employees By Department</a:t>
            </a:r>
            <a:endParaRPr lang="zh-CN" altLang="en-US" dirty="0"/>
          </a:p>
        </p:txBody>
      </p:sp>
      <p:sp>
        <p:nvSpPr>
          <p:cNvPr id="3" name="文本占位符 2"/>
          <p:cNvSpPr>
            <a:spLocks noGrp="1"/>
          </p:cNvSpPr>
          <p:nvPr>
            <p:ph type="body" idx="1"/>
          </p:nvPr>
        </p:nvSpPr>
        <p:spPr/>
        <p:txBody>
          <a:bodyPr/>
          <a:lstStyle/>
          <a:p>
            <a:endParaRPr lang="zh-CN" altLang="en-US" dirty="0"/>
          </a:p>
        </p:txBody>
      </p:sp>
      <p:pic>
        <p:nvPicPr>
          <p:cNvPr id="24578" name="Picture 2"/>
          <p:cNvPicPr>
            <a:picLocks noChangeAspect="1" noChangeArrowheads="1"/>
          </p:cNvPicPr>
          <p:nvPr/>
        </p:nvPicPr>
        <p:blipFill>
          <a:blip r:embed="rId2"/>
          <a:srcRect/>
          <a:stretch>
            <a:fillRect/>
          </a:stretch>
        </p:blipFill>
        <p:spPr bwMode="auto">
          <a:xfrm>
            <a:off x="0" y="1524000"/>
            <a:ext cx="9022410" cy="3505200"/>
          </a:xfrm>
          <a:prstGeom prst="rect">
            <a:avLst/>
          </a:prstGeom>
          <a:noFill/>
          <a:ln w="9525">
            <a:noFill/>
            <a:miter lim="800000"/>
            <a:headEnd/>
            <a:tailEnd/>
          </a:ln>
          <a:effectLst/>
        </p:spPr>
      </p:pic>
      <p:sp>
        <p:nvSpPr>
          <p:cNvPr id="5" name="矩形 4"/>
          <p:cNvSpPr/>
          <p:nvPr/>
        </p:nvSpPr>
        <p:spPr>
          <a:xfrm>
            <a:off x="685800" y="4953000"/>
            <a:ext cx="8153400" cy="923330"/>
          </a:xfrm>
          <a:prstGeom prst="rect">
            <a:avLst/>
          </a:prstGeom>
        </p:spPr>
        <p:txBody>
          <a:bodyPr wrap="square">
            <a:spAutoFit/>
          </a:bodyPr>
          <a:lstStyle/>
          <a:p>
            <a:r>
              <a:rPr lang="en-US" altLang="zh-CN" dirty="0"/>
              <a:t>we use the Collector returned by Collectors static method</a:t>
            </a:r>
          </a:p>
          <a:p>
            <a:r>
              <a:rPr lang="en-US" altLang="zh-CN" b="1" dirty="0" err="1"/>
              <a:t>groupingBy</a:t>
            </a:r>
            <a:r>
              <a:rPr lang="en-US" altLang="zh-CN" b="1" dirty="0"/>
              <a:t>, which receives a Function that classifies the objects in the stream—the values </a:t>
            </a:r>
            <a:r>
              <a:rPr lang="en-US" altLang="zh-CN" dirty="0"/>
              <a:t>returned by this function are used as the </a:t>
            </a:r>
            <a:r>
              <a:rPr lang="en-US" altLang="zh-CN" dirty="0">
                <a:solidFill>
                  <a:srgbClr val="FF0000"/>
                </a:solidFill>
              </a:rPr>
              <a:t>keys</a:t>
            </a:r>
            <a:r>
              <a:rPr lang="en-US" altLang="zh-CN" dirty="0"/>
              <a:t> in a Map. </a:t>
            </a:r>
            <a:endParaRPr lang="zh-CN" altLang="en-US" dirty="0"/>
          </a:p>
        </p:txBody>
      </p:sp>
    </p:spTree>
    <p:extLst>
      <p:ext uri="{BB962C8B-B14F-4D97-AF65-F5344CB8AC3E}">
        <p14:creationId xmlns:p14="http://schemas.microsoft.com/office/powerpoint/2010/main" val="3497169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25602" name="Picture 2"/>
          <p:cNvPicPr>
            <a:picLocks noChangeAspect="1" noChangeArrowheads="1"/>
          </p:cNvPicPr>
          <p:nvPr/>
        </p:nvPicPr>
        <p:blipFill>
          <a:blip r:embed="rId2"/>
          <a:srcRect/>
          <a:stretch>
            <a:fillRect/>
          </a:stretch>
        </p:blipFill>
        <p:spPr bwMode="auto">
          <a:xfrm>
            <a:off x="137787" y="1600201"/>
            <a:ext cx="8683665" cy="3581399"/>
          </a:xfrm>
          <a:prstGeom prst="rect">
            <a:avLst/>
          </a:prstGeom>
          <a:noFill/>
          <a:ln w="9525">
            <a:noFill/>
            <a:miter lim="800000"/>
            <a:headEnd/>
            <a:tailEnd/>
          </a:ln>
          <a:effectLst/>
        </p:spPr>
      </p:pic>
    </p:spTree>
    <p:extLst>
      <p:ext uri="{BB962C8B-B14F-4D97-AF65-F5344CB8AC3E}">
        <p14:creationId xmlns:p14="http://schemas.microsoft.com/office/powerpoint/2010/main" val="1990170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Counting the Number of Employees in Each Department</a:t>
            </a:r>
            <a:endParaRPr lang="zh-CN" altLang="en-US" dirty="0"/>
          </a:p>
        </p:txBody>
      </p:sp>
      <p:sp>
        <p:nvSpPr>
          <p:cNvPr id="3" name="文本占位符 2"/>
          <p:cNvSpPr>
            <a:spLocks noGrp="1"/>
          </p:cNvSpPr>
          <p:nvPr>
            <p:ph type="body" idx="1"/>
          </p:nvPr>
        </p:nvSpPr>
        <p:spPr>
          <a:xfrm>
            <a:off x="457200" y="5270500"/>
            <a:ext cx="8229600" cy="901700"/>
          </a:xfrm>
        </p:spPr>
        <p:txBody>
          <a:bodyPr/>
          <a:lstStyle/>
          <a:p>
            <a:r>
              <a:rPr lang="en-US" altLang="zh-CN" sz="1500" dirty="0"/>
              <a:t>we use a version of Collectors static method </a:t>
            </a:r>
            <a:r>
              <a:rPr lang="en-US" altLang="zh-CN" sz="1500" dirty="0" err="1"/>
              <a:t>groupingBy</a:t>
            </a:r>
            <a:r>
              <a:rPr lang="en-US" altLang="zh-CN" sz="1500" dirty="0"/>
              <a:t> that </a:t>
            </a:r>
            <a:r>
              <a:rPr lang="en-US" altLang="zh-CN" sz="1500" dirty="0">
                <a:solidFill>
                  <a:srgbClr val="FF0000"/>
                </a:solidFill>
              </a:rPr>
              <a:t>receives two arguments</a:t>
            </a:r>
            <a:r>
              <a:rPr lang="en-US" altLang="zh-CN" sz="1500" dirty="0"/>
              <a:t>—the first is a Function that classifies the objects in the stream and the second is another Collector (known as the </a:t>
            </a:r>
            <a:r>
              <a:rPr lang="en-US" altLang="zh-CN" sz="1500" b="1" dirty="0"/>
              <a:t>downstream Collector).</a:t>
            </a:r>
            <a:endParaRPr lang="zh-CN" altLang="en-US" sz="1500" dirty="0"/>
          </a:p>
        </p:txBody>
      </p:sp>
      <p:pic>
        <p:nvPicPr>
          <p:cNvPr id="26626" name="Picture 2"/>
          <p:cNvPicPr>
            <a:picLocks noChangeAspect="1" noChangeArrowheads="1"/>
          </p:cNvPicPr>
          <p:nvPr/>
        </p:nvPicPr>
        <p:blipFill>
          <a:blip r:embed="rId2"/>
          <a:srcRect/>
          <a:stretch>
            <a:fillRect/>
          </a:stretch>
        </p:blipFill>
        <p:spPr bwMode="auto">
          <a:xfrm>
            <a:off x="380999" y="1447800"/>
            <a:ext cx="8692569" cy="3733800"/>
          </a:xfrm>
          <a:prstGeom prst="rect">
            <a:avLst/>
          </a:prstGeom>
          <a:noFill/>
          <a:ln w="9525">
            <a:noFill/>
            <a:miter lim="800000"/>
            <a:headEnd/>
            <a:tailEnd/>
          </a:ln>
          <a:effectLst/>
        </p:spPr>
      </p:pic>
    </p:spTree>
    <p:extLst>
      <p:ext uri="{BB962C8B-B14F-4D97-AF65-F5344CB8AC3E}">
        <p14:creationId xmlns:p14="http://schemas.microsoft.com/office/powerpoint/2010/main" val="2843995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Summing and Averaging Employee Salaries</a:t>
            </a:r>
            <a:endParaRPr lang="zh-CN" altLang="en-US" dirty="0"/>
          </a:p>
        </p:txBody>
      </p:sp>
      <p:sp>
        <p:nvSpPr>
          <p:cNvPr id="3" name="文本占位符 2"/>
          <p:cNvSpPr>
            <a:spLocks noGrp="1"/>
          </p:cNvSpPr>
          <p:nvPr>
            <p:ph type="body" idx="1"/>
          </p:nvPr>
        </p:nvSpPr>
        <p:spPr/>
        <p:txBody>
          <a:bodyPr/>
          <a:lstStyle/>
          <a:p>
            <a:endParaRPr lang="zh-CN" altLang="en-US" dirty="0"/>
          </a:p>
        </p:txBody>
      </p:sp>
      <p:pic>
        <p:nvPicPr>
          <p:cNvPr id="27650" name="Picture 2"/>
          <p:cNvPicPr>
            <a:picLocks noChangeAspect="1" noChangeArrowheads="1"/>
          </p:cNvPicPr>
          <p:nvPr/>
        </p:nvPicPr>
        <p:blipFill>
          <a:blip r:embed="rId2"/>
          <a:srcRect/>
          <a:stretch>
            <a:fillRect/>
          </a:stretch>
        </p:blipFill>
        <p:spPr bwMode="auto">
          <a:xfrm>
            <a:off x="609599" y="1524000"/>
            <a:ext cx="7867135" cy="5334000"/>
          </a:xfrm>
          <a:prstGeom prst="rect">
            <a:avLst/>
          </a:prstGeom>
          <a:noFill/>
          <a:ln w="9525">
            <a:noFill/>
            <a:miter lim="800000"/>
            <a:headEnd/>
            <a:tailEnd/>
          </a:ln>
          <a:effectLst/>
        </p:spPr>
      </p:pic>
    </p:spTree>
    <p:extLst>
      <p:ext uri="{BB962C8B-B14F-4D97-AF65-F5344CB8AC3E}">
        <p14:creationId xmlns:p14="http://schemas.microsoft.com/office/powerpoint/2010/main" val="3628066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E01BC-46BC-6246-931C-25042A6DA658}"/>
              </a:ext>
            </a:extLst>
          </p:cNvPr>
          <p:cNvSpPr>
            <a:spLocks noGrp="1"/>
          </p:cNvSpPr>
          <p:nvPr>
            <p:ph type="title"/>
          </p:nvPr>
        </p:nvSpPr>
        <p:spPr/>
        <p:txBody>
          <a:bodyPr>
            <a:normAutofit fontScale="90000"/>
          </a:bodyPr>
          <a:lstStyle/>
          <a:p>
            <a:r>
              <a:rPr lang="en-US" altLang="zh-CN" dirty="0">
                <a:solidFill>
                  <a:srgbClr val="3380E6"/>
                </a:solidFill>
                <a:latin typeface="Arial"/>
              </a:rPr>
              <a:t>9.12</a:t>
            </a:r>
            <a:r>
              <a:rPr lang="zh-CN" altLang="en-US" dirty="0">
                <a:solidFill>
                  <a:srgbClr val="3380E6"/>
                </a:solidFill>
                <a:latin typeface="Arial"/>
              </a:rPr>
              <a:t> </a:t>
            </a:r>
            <a:r>
              <a:rPr lang="en" altLang="zh-CN" dirty="0">
                <a:solidFill>
                  <a:srgbClr val="3380E6"/>
                </a:solidFill>
                <a:latin typeface="Arial"/>
              </a:rPr>
              <a:t> Stream&lt;</a:t>
            </a:r>
            <a:r>
              <a:rPr lang="en-US" altLang="zh-CN" dirty="0">
                <a:solidFill>
                  <a:srgbClr val="3380E6"/>
                </a:solidFill>
                <a:latin typeface="Arial"/>
              </a:rPr>
              <a:t>Employee</a:t>
            </a:r>
            <a:r>
              <a:rPr lang="en" altLang="zh-CN" dirty="0">
                <a:solidFill>
                  <a:srgbClr val="3380E6"/>
                </a:solidFill>
                <a:latin typeface="Arial"/>
              </a:rPr>
              <a:t>&gt;</a:t>
            </a:r>
            <a:r>
              <a:rPr lang="zh-CN" altLang="en-US" dirty="0">
                <a:solidFill>
                  <a:srgbClr val="3380E6"/>
                </a:solidFill>
                <a:latin typeface="Arial"/>
              </a:rPr>
              <a:t> </a:t>
            </a:r>
            <a:r>
              <a:rPr lang="en" altLang="zh-CN" dirty="0">
                <a:solidFill>
                  <a:srgbClr val="3380E6"/>
                </a:solidFill>
                <a:latin typeface="Arial"/>
              </a:rPr>
              <a:t>Manipulations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3753E51D-82C9-0041-9C14-50E535851228}"/>
              </a:ext>
            </a:extLst>
          </p:cNvPr>
          <p:cNvSpPr>
            <a:spLocks noGrp="1"/>
          </p:cNvSpPr>
          <p:nvPr>
            <p:ph type="body" idx="1"/>
          </p:nvPr>
        </p:nvSpPr>
        <p:spPr/>
        <p:txBody>
          <a:bodyPr/>
          <a:lstStyle/>
          <a:p>
            <a:r>
              <a:rPr lang="en" altLang="zh-CN" dirty="0"/>
              <a:t>Java SE 9: Creating an Immutable</a:t>
            </a:r>
            <a:r>
              <a:rPr lang="zh-CN" altLang="en-US" dirty="0"/>
              <a:t> </a:t>
            </a:r>
            <a:r>
              <a:rPr lang="en" altLang="zh-CN" dirty="0"/>
              <a:t>List&lt;Employee&gt; with List Method of</a:t>
            </a:r>
          </a:p>
          <a:p>
            <a:endParaRPr kumimoji="1" lang="zh-CN" altLang="en-US" dirty="0"/>
          </a:p>
        </p:txBody>
      </p:sp>
      <p:sp>
        <p:nvSpPr>
          <p:cNvPr id="4" name="矩形 3">
            <a:extLst>
              <a:ext uri="{FF2B5EF4-FFF2-40B4-BE49-F238E27FC236}">
                <a16:creationId xmlns:a16="http://schemas.microsoft.com/office/drawing/2014/main" id="{DC7F13CD-6B8E-284C-A396-365ADE61D61A}"/>
              </a:ext>
            </a:extLst>
          </p:cNvPr>
          <p:cNvSpPr/>
          <p:nvPr/>
        </p:nvSpPr>
        <p:spPr>
          <a:xfrm>
            <a:off x="-9526" y="3200400"/>
            <a:ext cx="9153526" cy="3046988"/>
          </a:xfrm>
          <a:prstGeom prst="rect">
            <a:avLst/>
          </a:prstGeom>
          <a:solidFill>
            <a:srgbClr val="FFC000"/>
          </a:solidFill>
        </p:spPr>
        <p:txBody>
          <a:bodyPr wrap="square">
            <a:spAutoFit/>
          </a:bodyPr>
          <a:lstStyle/>
          <a:p>
            <a:pPr marL="36000">
              <a:spcAft>
                <a:spcPts val="0"/>
              </a:spcAft>
            </a:pPr>
            <a:r>
              <a:rPr lang="en-US" altLang="zh-CN" sz="2400" kern="100" dirty="0">
                <a:solidFill>
                  <a:srgbClr val="404040"/>
                </a:solidFill>
                <a:latin typeface="Times" pitchFamily="2" charset="0"/>
                <a:ea typeface="Times" pitchFamily="2" charset="0"/>
                <a:cs typeface="Times" pitchFamily="2" charset="0"/>
              </a:rPr>
              <a:t>List&lt;Employee&gt; list = </a:t>
            </a:r>
            <a:r>
              <a:rPr lang="en-US" altLang="zh-CN" sz="2400" kern="100" dirty="0" err="1">
                <a:solidFill>
                  <a:srgbClr val="404040"/>
                </a:solidFill>
                <a:latin typeface="Times" pitchFamily="2" charset="0"/>
                <a:ea typeface="Times" pitchFamily="2" charset="0"/>
                <a:cs typeface="Times" pitchFamily="2" charset="0"/>
              </a:rPr>
              <a:t>List.of</a:t>
            </a:r>
            <a:r>
              <a:rPr lang="en-US" altLang="zh-CN" sz="2400" kern="100" dirty="0">
                <a:solidFill>
                  <a:srgbClr val="404040"/>
                </a:solidFill>
                <a:latin typeface="Times" pitchFamily="2" charset="0"/>
                <a:ea typeface="Times" pitchFamily="2" charset="0"/>
                <a:cs typeface="Times" pitchFamily="2" charset="0"/>
              </a:rPr>
              <a: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Employee("Jason", "Red", 5000, "IT"),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Employee("Ashley", "Green", 7600, "IT"),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Employee("Matthew", "Indigo", 3587.5, "Sales"),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Employee("James", "Indigo", 4700.77, "Marketing"),</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Employee("Luke", "Indigo", 6200, "IT"),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Employee("Jason", "Blue", 3200, "Sales"),</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36000">
              <a:spcAft>
                <a:spcPts val="0"/>
              </a:spcAft>
            </a:pPr>
            <a:r>
              <a:rPr lang="en-US" altLang="zh-CN" sz="2400" kern="100" dirty="0">
                <a:solidFill>
                  <a:srgbClr val="404040"/>
                </a:solidFill>
                <a:latin typeface="Times" pitchFamily="2" charset="0"/>
                <a:ea typeface="Times" pitchFamily="2" charset="0"/>
                <a:cs typeface="Times" pitchFamily="2" charset="0"/>
              </a:rPr>
              <a:t>   new Employee("Wendy", "Brown", 4236.4, "Marketing"));</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03146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A4D59-39F9-3342-AF6D-ECC8278E366C}"/>
              </a:ext>
            </a:extLst>
          </p:cNvPr>
          <p:cNvSpPr>
            <a:spLocks noGrp="1"/>
          </p:cNvSpPr>
          <p:nvPr>
            <p:ph type="title"/>
          </p:nvPr>
        </p:nvSpPr>
        <p:spPr/>
        <p:txBody>
          <a:bodyPr>
            <a:normAutofit fontScale="90000"/>
          </a:bodyPr>
          <a:lstStyle/>
          <a:p>
            <a:r>
              <a:rPr lang="en-US" altLang="zh-CN" dirty="0">
                <a:solidFill>
                  <a:srgbClr val="3380E6"/>
                </a:solidFill>
                <a:latin typeface="Arial"/>
              </a:rPr>
              <a:t>9.12</a:t>
            </a:r>
            <a:r>
              <a:rPr lang="zh-CN" altLang="en-US" dirty="0">
                <a:solidFill>
                  <a:srgbClr val="3380E6"/>
                </a:solidFill>
                <a:latin typeface="Arial"/>
              </a:rPr>
              <a:t> </a:t>
            </a:r>
            <a:r>
              <a:rPr lang="en" altLang="zh-CN" dirty="0">
                <a:solidFill>
                  <a:srgbClr val="3380E6"/>
                </a:solidFill>
                <a:latin typeface="Arial"/>
              </a:rPr>
              <a:t> Stream&lt;</a:t>
            </a:r>
            <a:r>
              <a:rPr lang="en-US" altLang="zh-CN" dirty="0">
                <a:solidFill>
                  <a:srgbClr val="3380E6"/>
                </a:solidFill>
                <a:latin typeface="Arial"/>
              </a:rPr>
              <a:t>Employee</a:t>
            </a:r>
            <a:r>
              <a:rPr lang="en" altLang="zh-CN" dirty="0">
                <a:solidFill>
                  <a:srgbClr val="3380E6"/>
                </a:solidFill>
                <a:latin typeface="Arial"/>
              </a:rPr>
              <a:t>&gt;</a:t>
            </a:r>
            <a:r>
              <a:rPr lang="zh-CN" altLang="en-US" dirty="0">
                <a:solidFill>
                  <a:srgbClr val="3380E6"/>
                </a:solidFill>
                <a:latin typeface="Arial"/>
              </a:rPr>
              <a:t> </a:t>
            </a:r>
            <a:r>
              <a:rPr lang="en" altLang="zh-CN" dirty="0">
                <a:solidFill>
                  <a:srgbClr val="3380E6"/>
                </a:solidFill>
                <a:latin typeface="Arial"/>
              </a:rPr>
              <a:t>Manipulations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8C35A095-8889-034E-9B56-A0D3B7BD7B06}"/>
              </a:ext>
            </a:extLst>
          </p:cNvPr>
          <p:cNvSpPr>
            <a:spLocks noGrp="1"/>
          </p:cNvSpPr>
          <p:nvPr>
            <p:ph type="body" idx="1"/>
          </p:nvPr>
        </p:nvSpPr>
        <p:spPr/>
        <p:txBody>
          <a:bodyPr/>
          <a:lstStyle/>
          <a:p>
            <a:r>
              <a:rPr lang="en" altLang="zh-CN" dirty="0"/>
              <a:t>Predicate&lt;Employee&gt; </a:t>
            </a:r>
          </a:p>
          <a:p>
            <a:endParaRPr kumimoji="1" lang="zh-CN" altLang="en-US" dirty="0"/>
          </a:p>
        </p:txBody>
      </p:sp>
      <p:pic>
        <p:nvPicPr>
          <p:cNvPr id="5" name="图片 4">
            <a:extLst>
              <a:ext uri="{FF2B5EF4-FFF2-40B4-BE49-F238E27FC236}">
                <a16:creationId xmlns:a16="http://schemas.microsoft.com/office/drawing/2014/main" id="{2EA2A323-BFD0-88B6-9726-FC0ED64791E7}"/>
              </a:ext>
            </a:extLst>
          </p:cNvPr>
          <p:cNvPicPr>
            <a:picLocks noChangeAspect="1"/>
          </p:cNvPicPr>
          <p:nvPr/>
        </p:nvPicPr>
        <p:blipFill>
          <a:blip r:embed="rId2"/>
          <a:stretch>
            <a:fillRect/>
          </a:stretch>
        </p:blipFill>
        <p:spPr>
          <a:xfrm>
            <a:off x="0" y="2178627"/>
            <a:ext cx="9144000" cy="2500745"/>
          </a:xfrm>
          <a:prstGeom prst="rect">
            <a:avLst/>
          </a:prstGeom>
        </p:spPr>
      </p:pic>
    </p:spTree>
    <p:extLst>
      <p:ext uri="{BB962C8B-B14F-4D97-AF65-F5344CB8AC3E}">
        <p14:creationId xmlns:p14="http://schemas.microsoft.com/office/powerpoint/2010/main" val="1224723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FEB4E-A47D-C84C-9DF3-FAF10F78E0BE}"/>
              </a:ext>
            </a:extLst>
          </p:cNvPr>
          <p:cNvSpPr>
            <a:spLocks noGrp="1"/>
          </p:cNvSpPr>
          <p:nvPr>
            <p:ph type="title"/>
          </p:nvPr>
        </p:nvSpPr>
        <p:spPr/>
        <p:txBody>
          <a:bodyPr/>
          <a:lstStyle/>
          <a:p>
            <a:endParaRPr kumimoji="1" lang="zh-CN" altLang="en-US"/>
          </a:p>
        </p:txBody>
      </p:sp>
      <p:sp>
        <p:nvSpPr>
          <p:cNvPr id="3" name="文本占位符 2">
            <a:extLst>
              <a:ext uri="{FF2B5EF4-FFF2-40B4-BE49-F238E27FC236}">
                <a16:creationId xmlns:a16="http://schemas.microsoft.com/office/drawing/2014/main" id="{68C86AEF-5BA6-8D4A-A0D0-D974ABDD9E11}"/>
              </a:ext>
            </a:extLst>
          </p:cNvPr>
          <p:cNvSpPr>
            <a:spLocks noGrp="1"/>
          </p:cNvSpPr>
          <p:nvPr>
            <p:ph type="body" idx="1"/>
          </p:nvPr>
        </p:nvSpPr>
        <p:spPr/>
        <p:txBody>
          <a:bodyPr/>
          <a:lstStyle/>
          <a:p>
            <a:endParaRPr kumimoji="1" lang="zh-CN" altLang="en-US"/>
          </a:p>
        </p:txBody>
      </p:sp>
      <p:pic>
        <p:nvPicPr>
          <p:cNvPr id="4" name="图片 3">
            <a:extLst>
              <a:ext uri="{FF2B5EF4-FFF2-40B4-BE49-F238E27FC236}">
                <a16:creationId xmlns:a16="http://schemas.microsoft.com/office/drawing/2014/main" id="{EAF59318-B887-AC4D-9F8B-80D1BC6890B8}"/>
              </a:ext>
            </a:extLst>
          </p:cNvPr>
          <p:cNvPicPr>
            <a:picLocks noChangeAspect="1"/>
          </p:cNvPicPr>
          <p:nvPr/>
        </p:nvPicPr>
        <p:blipFill>
          <a:blip r:embed="rId2"/>
          <a:stretch>
            <a:fillRect/>
          </a:stretch>
        </p:blipFill>
        <p:spPr>
          <a:xfrm>
            <a:off x="252358" y="0"/>
            <a:ext cx="8867994" cy="3020610"/>
          </a:xfrm>
          <a:prstGeom prst="rect">
            <a:avLst/>
          </a:prstGeom>
        </p:spPr>
      </p:pic>
      <p:pic>
        <p:nvPicPr>
          <p:cNvPr id="5" name="图片 4">
            <a:extLst>
              <a:ext uri="{FF2B5EF4-FFF2-40B4-BE49-F238E27FC236}">
                <a16:creationId xmlns:a16="http://schemas.microsoft.com/office/drawing/2014/main" id="{B31C42E8-82A3-5A41-B6B5-860BB87B7FC8}"/>
              </a:ext>
            </a:extLst>
          </p:cNvPr>
          <p:cNvPicPr>
            <a:picLocks noChangeAspect="1"/>
          </p:cNvPicPr>
          <p:nvPr/>
        </p:nvPicPr>
        <p:blipFill>
          <a:blip r:embed="rId3"/>
          <a:stretch>
            <a:fillRect/>
          </a:stretch>
        </p:blipFill>
        <p:spPr>
          <a:xfrm>
            <a:off x="227547" y="2766018"/>
            <a:ext cx="8964912" cy="3505200"/>
          </a:xfrm>
          <a:prstGeom prst="rect">
            <a:avLst/>
          </a:prstGeom>
        </p:spPr>
      </p:pic>
    </p:spTree>
    <p:extLst>
      <p:ext uri="{BB962C8B-B14F-4D97-AF65-F5344CB8AC3E}">
        <p14:creationId xmlns:p14="http://schemas.microsoft.com/office/powerpoint/2010/main" val="243630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3380E6"/>
                </a:solidFill>
                <a:latin typeface="Arial"/>
              </a:rPr>
              <a:t>9.2 Streams</a:t>
            </a:r>
            <a:r>
              <a:rPr lang="zh-CN" altLang="en-US" dirty="0">
                <a:solidFill>
                  <a:srgbClr val="3380E6"/>
                </a:solidFill>
                <a:latin typeface="Arial"/>
              </a:rPr>
              <a:t> </a:t>
            </a:r>
            <a:r>
              <a:rPr lang="en-US" altLang="zh-CN" dirty="0">
                <a:solidFill>
                  <a:srgbClr val="3380E6"/>
                </a:solidFill>
                <a:latin typeface="Arial"/>
              </a:rPr>
              <a:t>and</a:t>
            </a:r>
            <a:r>
              <a:rPr lang="zh-CN" altLang="en-US" dirty="0">
                <a:solidFill>
                  <a:srgbClr val="3380E6"/>
                </a:solidFill>
                <a:latin typeface="Arial"/>
              </a:rPr>
              <a:t> </a:t>
            </a:r>
            <a:r>
              <a:rPr lang="en-US" altLang="zh-CN" dirty="0">
                <a:solidFill>
                  <a:srgbClr val="3380E6"/>
                </a:solidFill>
                <a:latin typeface="Arial"/>
              </a:rPr>
              <a:t>Reduction(cont.)</a:t>
            </a:r>
            <a:endParaRPr lang="en" altLang="zh-CN" dirty="0"/>
          </a:p>
        </p:txBody>
      </p:sp>
      <p:sp>
        <p:nvSpPr>
          <p:cNvPr id="4" name="矩形 3">
            <a:extLst>
              <a:ext uri="{FF2B5EF4-FFF2-40B4-BE49-F238E27FC236}">
                <a16:creationId xmlns:a16="http://schemas.microsoft.com/office/drawing/2014/main" id="{1781E45A-0ED9-AC4B-94B2-833E9E0D6E8A}"/>
              </a:ext>
            </a:extLst>
          </p:cNvPr>
          <p:cNvSpPr/>
          <p:nvPr/>
        </p:nvSpPr>
        <p:spPr>
          <a:xfrm>
            <a:off x="609600" y="2692967"/>
            <a:ext cx="7467600" cy="1323439"/>
          </a:xfrm>
          <a:prstGeom prst="rect">
            <a:avLst/>
          </a:prstGeom>
          <a:solidFill>
            <a:srgbClr val="FFC000"/>
          </a:solidFill>
        </p:spPr>
        <p:txBody>
          <a:bodyPr wrap="square">
            <a:spAutoFit/>
          </a:bodyPr>
          <a:lstStyle/>
          <a:p>
            <a:r>
              <a:rPr lang="en" altLang="zh-CN" sz="2000" b="1" dirty="0" err="1">
                <a:solidFill>
                  <a:srgbClr val="931A68"/>
                </a:solidFill>
                <a:latin typeface="Menlo" panose="020B0609030804020204" pitchFamily="49" charset="0"/>
              </a:rPr>
              <a:t>int</a:t>
            </a:r>
            <a:r>
              <a:rPr lang="en" altLang="zh-CN" sz="2000" dirty="0">
                <a:latin typeface="Menlo" panose="020B0609030804020204" pitchFamily="49" charset="0"/>
              </a:rPr>
              <a:t> </a:t>
            </a:r>
            <a:r>
              <a:rPr lang="en" altLang="zh-CN" sz="2000" u="sng" dirty="0">
                <a:solidFill>
                  <a:srgbClr val="7E504F"/>
                </a:solidFill>
                <a:latin typeface="Menlo" panose="020B0609030804020204" pitchFamily="49" charset="0"/>
              </a:rPr>
              <a:t>total</a:t>
            </a:r>
            <a:r>
              <a:rPr lang="en" altLang="zh-CN" sz="2000" dirty="0">
                <a:latin typeface="Menlo" panose="020B0609030804020204" pitchFamily="49" charset="0"/>
              </a:rPr>
              <a:t> = 0;</a:t>
            </a:r>
          </a:p>
          <a:p>
            <a:r>
              <a:rPr lang="en" altLang="zh-CN" sz="2000" b="1" dirty="0">
                <a:solidFill>
                  <a:srgbClr val="931A68"/>
                </a:solidFill>
                <a:latin typeface="Menlo" panose="020B0609030804020204" pitchFamily="49" charset="0"/>
              </a:rPr>
              <a:t>for</a:t>
            </a:r>
            <a:r>
              <a:rPr lang="en" altLang="zh-CN" sz="2000" dirty="0">
                <a:latin typeface="Menlo" panose="020B0609030804020204" pitchFamily="49" charset="0"/>
              </a:rPr>
              <a:t> (</a:t>
            </a:r>
            <a:r>
              <a:rPr lang="en" altLang="zh-CN" sz="2000" b="1" dirty="0" err="1">
                <a:solidFill>
                  <a:srgbClr val="931A68"/>
                </a:solidFill>
                <a:latin typeface="Menlo" panose="020B0609030804020204" pitchFamily="49" charset="0"/>
              </a:rPr>
              <a:t>int</a:t>
            </a:r>
            <a:r>
              <a:rPr lang="en" altLang="zh-CN" sz="2000" dirty="0">
                <a:latin typeface="Menlo" panose="020B0609030804020204" pitchFamily="49" charset="0"/>
              </a:rPr>
              <a:t> </a:t>
            </a:r>
            <a:r>
              <a:rPr lang="en" altLang="zh-CN" sz="2000" dirty="0">
                <a:solidFill>
                  <a:srgbClr val="7E504F"/>
                </a:solidFill>
                <a:latin typeface="Menlo" panose="020B0609030804020204" pitchFamily="49" charset="0"/>
              </a:rPr>
              <a:t>number</a:t>
            </a:r>
            <a:r>
              <a:rPr lang="en" altLang="zh-CN" sz="2000" dirty="0">
                <a:latin typeface="Menlo" panose="020B0609030804020204" pitchFamily="49" charset="0"/>
              </a:rPr>
              <a:t> = 1; </a:t>
            </a:r>
            <a:r>
              <a:rPr lang="en" altLang="zh-CN" sz="2000" dirty="0">
                <a:solidFill>
                  <a:srgbClr val="7E504F"/>
                </a:solidFill>
                <a:latin typeface="Menlo" panose="020B0609030804020204" pitchFamily="49" charset="0"/>
              </a:rPr>
              <a:t>number</a:t>
            </a:r>
            <a:r>
              <a:rPr lang="en" altLang="zh-CN" sz="2000" dirty="0">
                <a:latin typeface="Menlo" panose="020B0609030804020204" pitchFamily="49" charset="0"/>
              </a:rPr>
              <a:t> &lt;= 10; </a:t>
            </a:r>
            <a:r>
              <a:rPr lang="en" altLang="zh-CN" sz="2000" dirty="0">
                <a:solidFill>
                  <a:srgbClr val="7E504F"/>
                </a:solidFill>
                <a:latin typeface="Menlo" panose="020B0609030804020204" pitchFamily="49" charset="0"/>
              </a:rPr>
              <a:t>number</a:t>
            </a:r>
            <a:r>
              <a:rPr lang="en" altLang="zh-CN" sz="2000" dirty="0">
                <a:latin typeface="Menlo" panose="020B0609030804020204" pitchFamily="49" charset="0"/>
              </a:rPr>
              <a:t>++) {</a:t>
            </a:r>
          </a:p>
          <a:p>
            <a:r>
              <a:rPr lang="en" altLang="zh-CN" sz="2000" dirty="0">
                <a:solidFill>
                  <a:srgbClr val="7E504F"/>
                </a:solidFill>
                <a:latin typeface="Menlo" panose="020B0609030804020204" pitchFamily="49" charset="0"/>
              </a:rPr>
              <a:t>total</a:t>
            </a:r>
            <a:r>
              <a:rPr lang="en" altLang="zh-CN" sz="2000" dirty="0">
                <a:solidFill>
                  <a:srgbClr val="000000"/>
                </a:solidFill>
                <a:latin typeface="Menlo" panose="020B0609030804020204" pitchFamily="49" charset="0"/>
              </a:rPr>
              <a:t> += </a:t>
            </a:r>
            <a:r>
              <a:rPr lang="en" altLang="zh-CN" sz="2000" dirty="0">
                <a:solidFill>
                  <a:srgbClr val="7E504F"/>
                </a:solidFill>
                <a:latin typeface="Menlo" panose="020B0609030804020204" pitchFamily="49" charset="0"/>
              </a:rPr>
              <a:t>number</a:t>
            </a:r>
            <a:r>
              <a:rPr lang="en" altLang="zh-CN" sz="2000" dirty="0">
                <a:solidFill>
                  <a:srgbClr val="000000"/>
                </a:solidFill>
                <a:latin typeface="Menlo" panose="020B0609030804020204" pitchFamily="49" charset="0"/>
              </a:rPr>
              <a:t>;</a:t>
            </a:r>
            <a:endParaRPr lang="en" altLang="zh-CN" sz="2000" dirty="0">
              <a:solidFill>
                <a:srgbClr val="7E504F"/>
              </a:solidFill>
              <a:latin typeface="Menlo" panose="020B0609030804020204" pitchFamily="49" charset="0"/>
            </a:endParaRPr>
          </a:p>
          <a:p>
            <a:r>
              <a:rPr lang="en" altLang="zh-CN" sz="2000" dirty="0">
                <a:latin typeface="Menlo" panose="020B0609030804020204" pitchFamily="49" charset="0"/>
              </a:rPr>
              <a:t>}</a:t>
            </a:r>
            <a:endParaRPr lang="en" altLang="zh-CN" sz="2000" dirty="0">
              <a:effectLst/>
              <a:latin typeface="Menlo" panose="020B0609030804020204" pitchFamily="49" charset="0"/>
            </a:endParaRPr>
          </a:p>
        </p:txBody>
      </p:sp>
      <p:sp>
        <p:nvSpPr>
          <p:cNvPr id="5" name="矩形 4">
            <a:extLst>
              <a:ext uri="{FF2B5EF4-FFF2-40B4-BE49-F238E27FC236}">
                <a16:creationId xmlns:a16="http://schemas.microsoft.com/office/drawing/2014/main" id="{5933F9B5-F81C-2640-B033-94D731AD0655}"/>
              </a:ext>
            </a:extLst>
          </p:cNvPr>
          <p:cNvSpPr/>
          <p:nvPr/>
        </p:nvSpPr>
        <p:spPr>
          <a:xfrm>
            <a:off x="304800" y="1719153"/>
            <a:ext cx="7924800" cy="954107"/>
          </a:xfrm>
          <a:prstGeom prst="rect">
            <a:avLst/>
          </a:prstGeom>
        </p:spPr>
        <p:txBody>
          <a:bodyPr wrap="square">
            <a:spAutoFit/>
          </a:bodyPr>
          <a:lstStyle/>
          <a:p>
            <a:r>
              <a:rPr lang="en" altLang="zh-CN" sz="2800" dirty="0">
                <a:solidFill>
                  <a:srgbClr val="333333"/>
                </a:solidFill>
                <a:latin typeface="Helvetica" pitchFamily="2" charset="0"/>
              </a:rPr>
              <a:t> </a:t>
            </a:r>
            <a:r>
              <a:rPr lang="en" altLang="zh-CN" sz="2800" dirty="0">
                <a:solidFill>
                  <a:srgbClr val="FF0000"/>
                </a:solidFill>
                <a:latin typeface="Helvetica" pitchFamily="2" charset="0"/>
              </a:rPr>
              <a:t>External</a:t>
            </a:r>
            <a:r>
              <a:rPr lang="zh-CN" altLang="en-US" sz="2800" dirty="0">
                <a:solidFill>
                  <a:srgbClr val="FF0000"/>
                </a:solidFill>
                <a:latin typeface="Helvetica" pitchFamily="2" charset="0"/>
              </a:rPr>
              <a:t> </a:t>
            </a:r>
            <a:r>
              <a:rPr lang="en-US" altLang="zh-CN" sz="2800" dirty="0">
                <a:solidFill>
                  <a:srgbClr val="FF0000"/>
                </a:solidFill>
                <a:latin typeface="Helvetica" pitchFamily="2" charset="0"/>
              </a:rPr>
              <a:t>I</a:t>
            </a:r>
            <a:r>
              <a:rPr lang="en" altLang="zh-CN" sz="2800" dirty="0">
                <a:solidFill>
                  <a:srgbClr val="FF0000"/>
                </a:solidFill>
                <a:latin typeface="Helvetica" pitchFamily="2" charset="0"/>
              </a:rPr>
              <a:t>iteration</a:t>
            </a:r>
            <a:r>
              <a:rPr lang="zh-CN" altLang="en-US" sz="2800" dirty="0">
                <a:solidFill>
                  <a:srgbClr val="FF0000"/>
                </a:solidFill>
                <a:latin typeface="Helvetica" pitchFamily="2" charset="0"/>
              </a:rPr>
              <a:t>： </a:t>
            </a:r>
            <a:endParaRPr lang="en-US" altLang="zh-CN" sz="2800" dirty="0">
              <a:solidFill>
                <a:srgbClr val="FF0000"/>
              </a:solidFill>
              <a:latin typeface="Helvetica" pitchFamily="2" charset="0"/>
            </a:endParaRPr>
          </a:p>
          <a:p>
            <a:r>
              <a:rPr lang="zh-CN" altLang="en-US" sz="2800" dirty="0">
                <a:solidFill>
                  <a:srgbClr val="FF0000"/>
                </a:solidFill>
                <a:latin typeface="Helvetica" pitchFamily="2" charset="0"/>
              </a:rPr>
              <a:t>       </a:t>
            </a:r>
            <a:r>
              <a:rPr lang="en" altLang="zh-CN" sz="2800" dirty="0">
                <a:solidFill>
                  <a:srgbClr val="333333"/>
                </a:solidFill>
                <a:latin typeface="Helvetica" pitchFamily="2" charset="0"/>
              </a:rPr>
              <a:t>specify all the iteration details</a:t>
            </a:r>
            <a:endParaRPr lang="en" altLang="zh-CN" sz="2800" dirty="0">
              <a:solidFill>
                <a:srgbClr val="333333"/>
              </a:solidFill>
              <a:effectLst/>
              <a:latin typeface="Helvetica" pitchFamily="2" charset="0"/>
            </a:endParaRPr>
          </a:p>
        </p:txBody>
      </p:sp>
      <p:sp>
        <p:nvSpPr>
          <p:cNvPr id="6" name="矩形 5">
            <a:extLst>
              <a:ext uri="{FF2B5EF4-FFF2-40B4-BE49-F238E27FC236}">
                <a16:creationId xmlns:a16="http://schemas.microsoft.com/office/drawing/2014/main" id="{917C3094-D951-F64D-BD26-8C7AF4285981}"/>
              </a:ext>
            </a:extLst>
          </p:cNvPr>
          <p:cNvSpPr/>
          <p:nvPr/>
        </p:nvSpPr>
        <p:spPr>
          <a:xfrm>
            <a:off x="7757735" y="3476691"/>
            <a:ext cx="1377300" cy="369332"/>
          </a:xfrm>
          <a:prstGeom prst="rect">
            <a:avLst/>
          </a:prstGeom>
        </p:spPr>
        <p:txBody>
          <a:bodyPr wrap="none">
            <a:spAutoFit/>
          </a:bodyPr>
          <a:lstStyle/>
          <a:p>
            <a:r>
              <a:rPr lang="en" altLang="zh-CN" dirty="0">
                <a:solidFill>
                  <a:srgbClr val="404040"/>
                </a:solidFill>
                <a:latin typeface="Helvetica" pitchFamily="2" charset="0"/>
              </a:rPr>
              <a:t>Error Prone</a:t>
            </a:r>
            <a:endParaRPr lang="en" altLang="zh-CN" dirty="0">
              <a:solidFill>
                <a:srgbClr val="404040"/>
              </a:solidFill>
              <a:effectLst/>
              <a:latin typeface="Helvetica" pitchFamily="2" charset="0"/>
            </a:endParaRPr>
          </a:p>
        </p:txBody>
      </p:sp>
      <p:sp>
        <p:nvSpPr>
          <p:cNvPr id="7" name="矩形 6">
            <a:extLst>
              <a:ext uri="{FF2B5EF4-FFF2-40B4-BE49-F238E27FC236}">
                <a16:creationId xmlns:a16="http://schemas.microsoft.com/office/drawing/2014/main" id="{CC201472-A6D5-5146-BDAE-8C34E02F2BA7}"/>
              </a:ext>
            </a:extLst>
          </p:cNvPr>
          <p:cNvSpPr/>
          <p:nvPr/>
        </p:nvSpPr>
        <p:spPr>
          <a:xfrm>
            <a:off x="609600" y="4724400"/>
            <a:ext cx="7467600" cy="830997"/>
          </a:xfrm>
          <a:prstGeom prst="rect">
            <a:avLst/>
          </a:prstGeom>
          <a:solidFill>
            <a:srgbClr val="FFC000"/>
          </a:solidFill>
        </p:spPr>
        <p:txBody>
          <a:bodyPr wrap="square">
            <a:spAutoFit/>
          </a:bodyPr>
          <a:lstStyle/>
          <a:p>
            <a:r>
              <a:rPr lang="en" altLang="zh-CN" sz="2400" dirty="0" err="1">
                <a:latin typeface="Menlo" panose="020B0609030804020204" pitchFamily="49" charset="0"/>
              </a:rPr>
              <a:t>IntStream.</a:t>
            </a:r>
            <a:r>
              <a:rPr lang="en" altLang="zh-CN" sz="2400" i="1" dirty="0" err="1">
                <a:latin typeface="Menlo" panose="020B0609030804020204" pitchFamily="49" charset="0"/>
              </a:rPr>
              <a:t>rangeClosed</a:t>
            </a:r>
            <a:r>
              <a:rPr lang="en" altLang="zh-CN" sz="2400" dirty="0">
                <a:latin typeface="Menlo" panose="020B0609030804020204" pitchFamily="49" charset="0"/>
              </a:rPr>
              <a:t>(1, 10)</a:t>
            </a:r>
          </a:p>
          <a:p>
            <a:r>
              <a:rPr lang="zh-CN" altLang="en-US" sz="2400" dirty="0">
                <a:latin typeface="Menlo" panose="020B0609030804020204" pitchFamily="49" charset="0"/>
              </a:rPr>
              <a:t>         </a:t>
            </a:r>
            <a:r>
              <a:rPr lang="en" altLang="zh-CN" sz="2400" dirty="0">
                <a:latin typeface="Menlo" panose="020B0609030804020204" pitchFamily="49" charset="0"/>
              </a:rPr>
              <a:t>.sum();</a:t>
            </a:r>
            <a:endParaRPr lang="en" altLang="zh-CN" sz="2400" dirty="0">
              <a:effectLst/>
              <a:latin typeface="Menlo" panose="020B0609030804020204" pitchFamily="49" charset="0"/>
            </a:endParaRPr>
          </a:p>
        </p:txBody>
      </p:sp>
      <p:cxnSp>
        <p:nvCxnSpPr>
          <p:cNvPr id="9" name="直线箭头连接符 8">
            <a:extLst>
              <a:ext uri="{FF2B5EF4-FFF2-40B4-BE49-F238E27FC236}">
                <a16:creationId xmlns:a16="http://schemas.microsoft.com/office/drawing/2014/main" id="{B771B985-813A-3348-802C-53EF744C08AC}"/>
              </a:ext>
            </a:extLst>
          </p:cNvPr>
          <p:cNvCxnSpPr/>
          <p:nvPr/>
        </p:nvCxnSpPr>
        <p:spPr>
          <a:xfrm>
            <a:off x="3352800" y="3893296"/>
            <a:ext cx="0" cy="831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3943609-572E-3D4B-B28D-D2F93BDAE922}"/>
              </a:ext>
            </a:extLst>
          </p:cNvPr>
          <p:cNvSpPr/>
          <p:nvPr/>
        </p:nvSpPr>
        <p:spPr>
          <a:xfrm>
            <a:off x="605117" y="5657671"/>
            <a:ext cx="7933765" cy="1200329"/>
          </a:xfrm>
          <a:prstGeom prst="rect">
            <a:avLst/>
          </a:prstGeom>
          <a:solidFill>
            <a:schemeClr val="bg1"/>
          </a:solidFill>
        </p:spPr>
        <p:txBody>
          <a:bodyPr wrap="square">
            <a:spAutoFit/>
          </a:bodyPr>
          <a:lstStyle/>
          <a:p>
            <a:r>
              <a:rPr lang="en" altLang="zh-CN" sz="2400" dirty="0">
                <a:solidFill>
                  <a:srgbClr val="333333"/>
                </a:solidFill>
                <a:latin typeface="Helvetica" pitchFamily="2" charset="0"/>
              </a:rPr>
              <a:t>A </a:t>
            </a:r>
            <a:r>
              <a:rPr lang="en" altLang="zh-CN" sz="2400" b="1" dirty="0">
                <a:solidFill>
                  <a:srgbClr val="FF0000"/>
                </a:solidFill>
                <a:latin typeface="Helvetica" pitchFamily="2" charset="0"/>
              </a:rPr>
              <a:t>stream</a:t>
            </a:r>
            <a:r>
              <a:rPr lang="en" altLang="zh-CN" sz="2400" dirty="0">
                <a:solidFill>
                  <a:srgbClr val="333333"/>
                </a:solidFill>
                <a:latin typeface="Helvetica" pitchFamily="2" charset="0"/>
              </a:rPr>
              <a:t> is a sequence of elements on which you perform tasks, and the </a:t>
            </a:r>
            <a:r>
              <a:rPr lang="en" altLang="zh-CN" sz="2400" b="1" dirty="0">
                <a:solidFill>
                  <a:srgbClr val="333333"/>
                </a:solidFill>
                <a:latin typeface="Helvetica" pitchFamily="2" charset="0"/>
              </a:rPr>
              <a:t>stream pipeline </a:t>
            </a:r>
            <a:r>
              <a:rPr lang="en" altLang="zh-CN" sz="2400" dirty="0">
                <a:solidFill>
                  <a:srgbClr val="333333"/>
                </a:solidFill>
                <a:latin typeface="Helvetica" pitchFamily="2" charset="0"/>
              </a:rPr>
              <a:t>moves the stream’s elements through a sequence of tasks</a:t>
            </a:r>
            <a:r>
              <a:rPr lang="en-US" altLang="zh-CN" sz="2400" dirty="0">
                <a:solidFill>
                  <a:srgbClr val="333333"/>
                </a:solidFill>
                <a:latin typeface="Helvetica" pitchFamily="2" charset="0"/>
              </a:rPr>
              <a:t>.</a:t>
            </a:r>
            <a:endParaRPr lang="en" altLang="zh-CN" sz="2400" dirty="0">
              <a:solidFill>
                <a:srgbClr val="333333"/>
              </a:solidFill>
              <a:effectLst/>
              <a:latin typeface="Helvetica" pitchFamily="2" charset="0"/>
            </a:endParaRPr>
          </a:p>
        </p:txBody>
      </p:sp>
    </p:spTree>
    <p:extLst>
      <p:ext uri="{BB962C8B-B14F-4D97-AF65-F5344CB8AC3E}">
        <p14:creationId xmlns:p14="http://schemas.microsoft.com/office/powerpoint/2010/main" val="789334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66AA6-0123-7244-A744-5B1D1C7AB926}"/>
              </a:ext>
            </a:extLst>
          </p:cNvPr>
          <p:cNvSpPr>
            <a:spLocks noGrp="1"/>
          </p:cNvSpPr>
          <p:nvPr>
            <p:ph type="title"/>
          </p:nvPr>
        </p:nvSpPr>
        <p:spPr/>
        <p:txBody>
          <a:bodyPr>
            <a:normAutofit fontScale="90000"/>
          </a:bodyPr>
          <a:lstStyle/>
          <a:p>
            <a:r>
              <a:rPr lang="en-US" altLang="zh-CN" dirty="0">
                <a:solidFill>
                  <a:srgbClr val="3380E6"/>
                </a:solidFill>
                <a:latin typeface="Arial"/>
              </a:rPr>
              <a:t>9.12</a:t>
            </a:r>
            <a:r>
              <a:rPr lang="zh-CN" altLang="en-US" dirty="0">
                <a:solidFill>
                  <a:srgbClr val="3380E6"/>
                </a:solidFill>
                <a:latin typeface="Arial"/>
              </a:rPr>
              <a:t> </a:t>
            </a:r>
            <a:r>
              <a:rPr lang="en" altLang="zh-CN" dirty="0">
                <a:solidFill>
                  <a:srgbClr val="3380E6"/>
                </a:solidFill>
                <a:latin typeface="Arial"/>
              </a:rPr>
              <a:t> Stream&lt;</a:t>
            </a:r>
            <a:r>
              <a:rPr lang="en-US" altLang="zh-CN" dirty="0">
                <a:solidFill>
                  <a:srgbClr val="3380E6"/>
                </a:solidFill>
                <a:latin typeface="Arial"/>
              </a:rPr>
              <a:t>Employee</a:t>
            </a:r>
            <a:r>
              <a:rPr lang="en" altLang="zh-CN" dirty="0">
                <a:solidFill>
                  <a:srgbClr val="3380E6"/>
                </a:solidFill>
                <a:latin typeface="Arial"/>
              </a:rPr>
              <a:t>&gt;</a:t>
            </a:r>
            <a:r>
              <a:rPr lang="zh-CN" altLang="en-US" dirty="0">
                <a:solidFill>
                  <a:srgbClr val="3380E6"/>
                </a:solidFill>
                <a:latin typeface="Arial"/>
              </a:rPr>
              <a:t> </a:t>
            </a:r>
            <a:r>
              <a:rPr lang="en" altLang="zh-CN" dirty="0">
                <a:solidFill>
                  <a:srgbClr val="3380E6"/>
                </a:solidFill>
                <a:latin typeface="Arial"/>
              </a:rPr>
              <a:t>Manipulations</a:t>
            </a:r>
            <a:r>
              <a:rPr lang="en-US" altLang="zh-CN" dirty="0">
                <a:solidFill>
                  <a:srgbClr val="3380E6"/>
                </a:solidFill>
                <a:latin typeface="Arial"/>
              </a:rPr>
              <a:t>(cont.)</a:t>
            </a:r>
            <a:endParaRPr kumimoji="1" lang="zh-CN" altLang="en-US" dirty="0"/>
          </a:p>
        </p:txBody>
      </p:sp>
      <p:sp>
        <p:nvSpPr>
          <p:cNvPr id="3" name="文本占位符 2">
            <a:extLst>
              <a:ext uri="{FF2B5EF4-FFF2-40B4-BE49-F238E27FC236}">
                <a16:creationId xmlns:a16="http://schemas.microsoft.com/office/drawing/2014/main" id="{552388FA-F3DD-2C4F-B5C8-A7A818620033}"/>
              </a:ext>
            </a:extLst>
          </p:cNvPr>
          <p:cNvSpPr>
            <a:spLocks noGrp="1"/>
          </p:cNvSpPr>
          <p:nvPr>
            <p:ph type="body" idx="1"/>
          </p:nvPr>
        </p:nvSpPr>
        <p:spPr/>
        <p:txBody>
          <a:bodyPr/>
          <a:lstStyle/>
          <a:p>
            <a:r>
              <a:rPr lang="en" altLang="zh-CN" dirty="0"/>
              <a:t>Aside: Composing Lambda</a:t>
            </a:r>
            <a:r>
              <a:rPr lang="zh-CN" altLang="en-US" dirty="0"/>
              <a:t> </a:t>
            </a:r>
            <a:r>
              <a:rPr lang="en" altLang="zh-CN" dirty="0"/>
              <a:t>Expressions</a:t>
            </a:r>
          </a:p>
          <a:p>
            <a:pPr lvl="1"/>
            <a:r>
              <a:rPr lang="en" altLang="zh-CN" dirty="0"/>
              <a:t>Many functional interfaces in the package </a:t>
            </a:r>
            <a:r>
              <a:rPr lang="en" altLang="zh-CN" dirty="0" err="1"/>
              <a:t>java.util.function</a:t>
            </a:r>
            <a:r>
              <a:rPr lang="en" altLang="zh-CN" dirty="0"/>
              <a:t> package provide </a:t>
            </a:r>
            <a:r>
              <a:rPr lang="en" altLang="zh-CN" dirty="0">
                <a:solidFill>
                  <a:srgbClr val="FF0000"/>
                </a:solidFill>
              </a:rPr>
              <a:t>default methods </a:t>
            </a:r>
            <a:r>
              <a:rPr lang="en" altLang="zh-CN" dirty="0"/>
              <a:t>that enable you to compose functionality. </a:t>
            </a:r>
          </a:p>
          <a:p>
            <a:pPr lvl="1"/>
            <a:r>
              <a:rPr lang="en" altLang="zh-CN" dirty="0"/>
              <a:t>For example, the interface </a:t>
            </a:r>
            <a:r>
              <a:rPr lang="en" altLang="zh-CN" dirty="0" err="1"/>
              <a:t>IntPredicat</a:t>
            </a:r>
            <a:r>
              <a:rPr lang="zh-CN" altLang="en-US" dirty="0"/>
              <a:t> </a:t>
            </a:r>
            <a:r>
              <a:rPr lang="en" altLang="zh-CN" dirty="0"/>
              <a:t>contains three default methods:</a:t>
            </a:r>
            <a:r>
              <a:rPr lang="zh-CN" altLang="en-US" dirty="0"/>
              <a:t> </a:t>
            </a:r>
            <a:r>
              <a:rPr lang="en-US" altLang="zh-CN" dirty="0"/>
              <a:t>a</a:t>
            </a:r>
            <a:r>
              <a:rPr lang="en" altLang="zh-CN" dirty="0" err="1"/>
              <a:t>nd</a:t>
            </a:r>
            <a:r>
              <a:rPr lang="en-US" altLang="zh-CN" dirty="0"/>
              <a:t>,</a:t>
            </a:r>
            <a:r>
              <a:rPr lang="en" altLang="zh-CN" dirty="0"/>
              <a:t>negate</a:t>
            </a:r>
            <a:r>
              <a:rPr lang="en-US" altLang="zh-CN" dirty="0"/>
              <a:t>,or.</a:t>
            </a:r>
            <a:endParaRPr lang="en" altLang="zh-CN" dirty="0"/>
          </a:p>
          <a:p>
            <a:pPr lvl="3"/>
            <a:endParaRPr lang="en" altLang="zh-CN" dirty="0"/>
          </a:p>
          <a:p>
            <a:pPr lvl="2"/>
            <a:endParaRPr lang="en" altLang="zh-CN" dirty="0"/>
          </a:p>
          <a:p>
            <a:endParaRPr kumimoji="1" lang="zh-CN" altLang="en-US" dirty="0"/>
          </a:p>
        </p:txBody>
      </p:sp>
    </p:spTree>
    <p:extLst>
      <p:ext uri="{BB962C8B-B14F-4D97-AF65-F5344CB8AC3E}">
        <p14:creationId xmlns:p14="http://schemas.microsoft.com/office/powerpoint/2010/main" val="4066690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A241A7-25D2-F245-8612-058E0A9B1F55}"/>
              </a:ext>
            </a:extLst>
          </p:cNvPr>
          <p:cNvSpPr/>
          <p:nvPr/>
        </p:nvSpPr>
        <p:spPr>
          <a:xfrm>
            <a:off x="457200" y="1219200"/>
            <a:ext cx="7924800" cy="3108543"/>
          </a:xfrm>
          <a:prstGeom prst="rect">
            <a:avLst/>
          </a:prstGeom>
          <a:solidFill>
            <a:srgbClr val="FFC000"/>
          </a:solidFill>
        </p:spPr>
        <p:txBody>
          <a:bodyPr wrap="square">
            <a:spAutoFit/>
          </a:bodyPr>
          <a:lstStyle/>
          <a:p>
            <a:r>
              <a:rPr lang="en" altLang="zh-CN" sz="2800" dirty="0" err="1">
                <a:latin typeface="Menlo" panose="020B0609030804020204" pitchFamily="49" charset="0"/>
              </a:rPr>
              <a:t>IntPredicate</a:t>
            </a:r>
            <a:r>
              <a:rPr lang="en" altLang="zh-CN" sz="2800" dirty="0">
                <a:latin typeface="Menlo" panose="020B0609030804020204" pitchFamily="49" charset="0"/>
              </a:rPr>
              <a:t> </a:t>
            </a:r>
            <a:r>
              <a:rPr lang="en" altLang="zh-CN" sz="2800" dirty="0">
                <a:solidFill>
                  <a:srgbClr val="7E504F"/>
                </a:solidFill>
                <a:latin typeface="Menlo" panose="020B0609030804020204" pitchFamily="49" charset="0"/>
              </a:rPr>
              <a:t>even</a:t>
            </a:r>
            <a:r>
              <a:rPr lang="en" altLang="zh-CN" sz="2800" dirty="0">
                <a:latin typeface="Menlo" panose="020B0609030804020204" pitchFamily="49" charset="0"/>
              </a:rPr>
              <a:t> = </a:t>
            </a:r>
            <a:r>
              <a:rPr lang="en" altLang="zh-CN" sz="2800" dirty="0">
                <a:solidFill>
                  <a:srgbClr val="7E504F"/>
                </a:solidFill>
                <a:latin typeface="Menlo" panose="020B0609030804020204" pitchFamily="49" charset="0"/>
              </a:rPr>
              <a:t>value</a:t>
            </a:r>
            <a:r>
              <a:rPr lang="en" altLang="zh-CN" sz="2800" dirty="0">
                <a:latin typeface="Menlo" panose="020B0609030804020204" pitchFamily="49" charset="0"/>
              </a:rPr>
              <a:t> -&gt; </a:t>
            </a:r>
            <a:r>
              <a:rPr lang="en" altLang="zh-CN" sz="2800" dirty="0">
                <a:solidFill>
                  <a:srgbClr val="7E504F"/>
                </a:solidFill>
                <a:latin typeface="Menlo" panose="020B0609030804020204" pitchFamily="49" charset="0"/>
              </a:rPr>
              <a:t>value</a:t>
            </a:r>
            <a:r>
              <a:rPr lang="en" altLang="zh-CN" sz="2800" dirty="0">
                <a:latin typeface="Menlo" panose="020B0609030804020204" pitchFamily="49" charset="0"/>
              </a:rPr>
              <a:t> % 2 == 0;</a:t>
            </a:r>
          </a:p>
          <a:p>
            <a:endParaRPr lang="en" altLang="zh-CN" sz="2800" dirty="0">
              <a:latin typeface="Menlo" panose="020B0609030804020204" pitchFamily="49" charset="0"/>
            </a:endParaRPr>
          </a:p>
          <a:p>
            <a:r>
              <a:rPr lang="en" altLang="zh-CN" sz="2800" dirty="0" err="1">
                <a:latin typeface="Menlo" panose="020B0609030804020204" pitchFamily="49" charset="0"/>
              </a:rPr>
              <a:t>IntPredicate</a:t>
            </a:r>
            <a:r>
              <a:rPr lang="en" altLang="zh-CN" sz="2800" dirty="0">
                <a:latin typeface="Menlo" panose="020B0609030804020204" pitchFamily="49" charset="0"/>
              </a:rPr>
              <a:t> </a:t>
            </a:r>
            <a:r>
              <a:rPr lang="en" altLang="zh-CN" sz="2800" dirty="0">
                <a:solidFill>
                  <a:srgbClr val="7E504F"/>
                </a:solidFill>
                <a:latin typeface="Menlo" panose="020B0609030804020204" pitchFamily="49" charset="0"/>
              </a:rPr>
              <a:t>greaterThan5</a:t>
            </a:r>
            <a:r>
              <a:rPr lang="en" altLang="zh-CN" sz="2800" dirty="0">
                <a:latin typeface="Menlo" panose="020B0609030804020204" pitchFamily="49" charset="0"/>
              </a:rPr>
              <a:t> = </a:t>
            </a:r>
            <a:r>
              <a:rPr lang="en" altLang="zh-CN" sz="2800" dirty="0">
                <a:solidFill>
                  <a:srgbClr val="7E504F"/>
                </a:solidFill>
                <a:latin typeface="Menlo" panose="020B0609030804020204" pitchFamily="49" charset="0"/>
              </a:rPr>
              <a:t>value</a:t>
            </a:r>
            <a:r>
              <a:rPr lang="en" altLang="zh-CN" sz="2800" dirty="0">
                <a:latin typeface="Menlo" panose="020B0609030804020204" pitchFamily="49" charset="0"/>
              </a:rPr>
              <a:t> -&gt; </a:t>
            </a:r>
            <a:r>
              <a:rPr lang="en" altLang="zh-CN" sz="2800" dirty="0">
                <a:solidFill>
                  <a:srgbClr val="7E504F"/>
                </a:solidFill>
                <a:latin typeface="Menlo" panose="020B0609030804020204" pitchFamily="49" charset="0"/>
              </a:rPr>
              <a:t>value</a:t>
            </a:r>
            <a:r>
              <a:rPr lang="en" altLang="zh-CN" sz="2800" dirty="0">
                <a:latin typeface="Menlo" panose="020B0609030804020204" pitchFamily="49" charset="0"/>
              </a:rPr>
              <a:t> &gt; 5;</a:t>
            </a:r>
            <a:endParaRPr lang="en-US" altLang="zh-CN" sz="2800" dirty="0">
              <a:latin typeface="Menlo" panose="020B0609030804020204" pitchFamily="49" charset="0"/>
            </a:endParaRPr>
          </a:p>
          <a:p>
            <a:endParaRPr lang="en" altLang="zh-CN" sz="2800" dirty="0">
              <a:latin typeface="Menlo" panose="020B0609030804020204" pitchFamily="49" charset="0"/>
            </a:endParaRPr>
          </a:p>
          <a:p>
            <a:r>
              <a:rPr lang="en" altLang="zh-CN" sz="2800" dirty="0" err="1">
                <a:solidFill>
                  <a:srgbClr val="7E504F"/>
                </a:solidFill>
                <a:latin typeface="Menlo" panose="020B0609030804020204" pitchFamily="49" charset="0"/>
              </a:rPr>
              <a:t>even</a:t>
            </a:r>
            <a:r>
              <a:rPr lang="en" altLang="zh-CN" sz="2800" dirty="0" err="1">
                <a:solidFill>
                  <a:srgbClr val="000000"/>
                </a:solidFill>
                <a:latin typeface="Menlo" panose="020B0609030804020204" pitchFamily="49" charset="0"/>
              </a:rPr>
              <a:t>.and</a:t>
            </a:r>
            <a:r>
              <a:rPr lang="en" altLang="zh-CN" sz="2800" dirty="0">
                <a:solidFill>
                  <a:srgbClr val="000000"/>
                </a:solidFill>
                <a:latin typeface="Menlo" panose="020B0609030804020204" pitchFamily="49" charset="0"/>
              </a:rPr>
              <a:t>(</a:t>
            </a:r>
            <a:r>
              <a:rPr lang="en" altLang="zh-CN" sz="2800" dirty="0">
                <a:solidFill>
                  <a:srgbClr val="7E504F"/>
                </a:solidFill>
                <a:latin typeface="Menlo" panose="020B0609030804020204" pitchFamily="49" charset="0"/>
              </a:rPr>
              <a:t>greaterThan5</a:t>
            </a:r>
            <a:r>
              <a:rPr lang="en" altLang="zh-CN" sz="2800" dirty="0">
                <a:solidFill>
                  <a:srgbClr val="000000"/>
                </a:solidFill>
                <a:latin typeface="Menlo" panose="020B0609030804020204" pitchFamily="49" charset="0"/>
              </a:rPr>
              <a:t>);</a:t>
            </a:r>
            <a:endParaRPr lang="en" altLang="zh-CN" sz="2800" dirty="0">
              <a:solidFill>
                <a:srgbClr val="7E504F"/>
              </a:solidFill>
              <a:effectLst/>
              <a:latin typeface="Menlo" panose="020B0609030804020204" pitchFamily="49" charset="0"/>
            </a:endParaRPr>
          </a:p>
        </p:txBody>
      </p:sp>
    </p:spTree>
    <p:extLst>
      <p:ext uri="{BB962C8B-B14F-4D97-AF65-F5344CB8AC3E}">
        <p14:creationId xmlns:p14="http://schemas.microsoft.com/office/powerpoint/2010/main" val="3825509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 altLang="zh-CN" dirty="0">
                <a:solidFill>
                  <a:srgbClr val="3380E6"/>
                </a:solidFill>
                <a:latin typeface="Arial"/>
              </a:rPr>
              <a:t>9.13 Creating a Stream&lt;String&gt; from a</a:t>
            </a:r>
            <a:br>
              <a:rPr lang="en" altLang="zh-CN" dirty="0">
                <a:solidFill>
                  <a:srgbClr val="3380E6"/>
                </a:solidFill>
                <a:latin typeface="Arial"/>
              </a:rPr>
            </a:br>
            <a:r>
              <a:rPr lang="en" altLang="zh-CN" dirty="0">
                <a:solidFill>
                  <a:srgbClr val="3380E6"/>
                </a:solidFill>
                <a:latin typeface="Arial"/>
              </a:rPr>
              <a:t>File</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28674" name="Picture 2"/>
          <p:cNvPicPr>
            <a:picLocks noChangeAspect="1" noChangeArrowheads="1"/>
          </p:cNvPicPr>
          <p:nvPr/>
        </p:nvPicPr>
        <p:blipFill rotWithShape="1">
          <a:blip r:embed="rId3"/>
          <a:srcRect t="4871"/>
          <a:stretch/>
        </p:blipFill>
        <p:spPr bwMode="auto">
          <a:xfrm>
            <a:off x="174471" y="1417638"/>
            <a:ext cx="8893329" cy="5364162"/>
          </a:xfrm>
          <a:prstGeom prst="rect">
            <a:avLst/>
          </a:prstGeom>
          <a:noFill/>
          <a:ln w="9525">
            <a:noFill/>
            <a:miter lim="800000"/>
            <a:headEnd/>
            <a:tailEnd/>
          </a:ln>
          <a:effectLst/>
        </p:spPr>
      </p:pic>
    </p:spTree>
    <p:extLst>
      <p:ext uri="{BB962C8B-B14F-4D97-AF65-F5344CB8AC3E}">
        <p14:creationId xmlns:p14="http://schemas.microsoft.com/office/powerpoint/2010/main" val="4270827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a:stretch>
            <a:fillRect/>
          </a:stretch>
        </p:blipFill>
        <p:spPr bwMode="auto">
          <a:xfrm>
            <a:off x="-174741" y="0"/>
            <a:ext cx="9293341" cy="35814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4"/>
          <a:srcRect b="34791"/>
          <a:stretch>
            <a:fillRect/>
          </a:stretch>
        </p:blipFill>
        <p:spPr bwMode="auto">
          <a:xfrm>
            <a:off x="1690687" y="3581400"/>
            <a:ext cx="5762625" cy="3124200"/>
          </a:xfrm>
          <a:prstGeom prst="rect">
            <a:avLst/>
          </a:prstGeom>
          <a:noFill/>
          <a:ln w="9525">
            <a:noFill/>
            <a:miter lim="800000"/>
            <a:headEnd/>
            <a:tailEnd/>
          </a:ln>
          <a:effectLst/>
        </p:spPr>
      </p:pic>
    </p:spTree>
    <p:extLst>
      <p:ext uri="{BB962C8B-B14F-4D97-AF65-F5344CB8AC3E}">
        <p14:creationId xmlns:p14="http://schemas.microsoft.com/office/powerpoint/2010/main" val="1610795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r>
              <a:rPr lang="en-US" altLang="zh-CN" sz="2000" dirty="0"/>
              <a:t>Line 20 uses Files method </a:t>
            </a:r>
            <a:r>
              <a:rPr lang="en-US" altLang="zh-CN" sz="2000" b="1" dirty="0"/>
              <a:t>lines to create a Stream&lt;String&gt; for reading the </a:t>
            </a:r>
            <a:r>
              <a:rPr lang="en-US" altLang="zh-CN" sz="2000" dirty="0"/>
              <a:t>lines of text from a file</a:t>
            </a:r>
          </a:p>
          <a:p>
            <a:r>
              <a:rPr lang="en-US" altLang="zh-CN" sz="2000" dirty="0"/>
              <a:t>Line 22 uses Stream method </a:t>
            </a:r>
            <a:r>
              <a:rPr lang="en-US" altLang="zh-CN" sz="2000" b="1" dirty="0" err="1"/>
              <a:t>flatMap</a:t>
            </a:r>
            <a:r>
              <a:rPr lang="en-US" altLang="zh-CN" sz="2000" b="1" dirty="0"/>
              <a:t> to break each line of text into its separate </a:t>
            </a:r>
            <a:r>
              <a:rPr lang="en-US" altLang="zh-CN" sz="2000" dirty="0"/>
              <a:t>words.</a:t>
            </a:r>
          </a:p>
          <a:p>
            <a:r>
              <a:rPr lang="en-US" altLang="zh-CN" sz="2000" dirty="0"/>
              <a:t>The lambda in line 22 passes the String representing a line of text to Pattern method </a:t>
            </a:r>
            <a:r>
              <a:rPr lang="en-US" altLang="zh-CN" sz="2000" b="1" dirty="0"/>
              <a:t>split- </a:t>
            </a:r>
            <a:r>
              <a:rPr lang="en-US" altLang="zh-CN" sz="2000" b="1" dirty="0" err="1"/>
              <a:t>AsStream</a:t>
            </a:r>
            <a:r>
              <a:rPr lang="en-US" altLang="zh-CN" sz="2000" b="1" dirty="0"/>
              <a:t> (new in Java SE 8), which uses the regular expression specified in the </a:t>
            </a:r>
            <a:r>
              <a:rPr lang="en-US" altLang="zh-CN" sz="2000" dirty="0"/>
              <a:t>Pattern (line 16) to tokenize the String into its individual words.</a:t>
            </a:r>
          </a:p>
          <a:p>
            <a:endParaRPr lang="en-US" altLang="zh-CN" sz="2000" dirty="0"/>
          </a:p>
          <a:p>
            <a:r>
              <a:rPr lang="en" altLang="zh-CN" sz="2000" dirty="0"/>
              <a:t>Reference</a:t>
            </a:r>
            <a:r>
              <a:rPr lang="zh-Hans" altLang="en-US" sz="2000" dirty="0"/>
              <a:t>： </a:t>
            </a:r>
            <a:r>
              <a:rPr lang="en" altLang="zh-CN" sz="2000" dirty="0"/>
              <a:t>http://</a:t>
            </a:r>
            <a:r>
              <a:rPr lang="en" altLang="zh-CN" sz="2000" dirty="0" err="1"/>
              <a:t>thihy.iteye.com</a:t>
            </a:r>
            <a:r>
              <a:rPr lang="en" altLang="zh-CN" sz="2000" dirty="0"/>
              <a:t>/blog/1777065</a:t>
            </a:r>
            <a:endParaRPr lang="zh-CN" altLang="en-US" sz="2000" dirty="0"/>
          </a:p>
        </p:txBody>
      </p:sp>
    </p:spTree>
    <p:extLst>
      <p:ext uri="{BB962C8B-B14F-4D97-AF65-F5344CB8AC3E}">
        <p14:creationId xmlns:p14="http://schemas.microsoft.com/office/powerpoint/2010/main" val="4076574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r>
              <a:rPr lang="en-US" altLang="zh-CN" sz="2200" dirty="0"/>
              <a:t>Collectors method </a:t>
            </a:r>
            <a:r>
              <a:rPr lang="en-US" altLang="zh-CN" sz="2200" b="1" dirty="0" err="1"/>
              <a:t>groupingBy</a:t>
            </a:r>
            <a:r>
              <a:rPr lang="en-US" altLang="zh-CN" sz="2200" dirty="0"/>
              <a:t> that receives three arguments— a classifier, a Map factory and a downstream Collector.</a:t>
            </a:r>
          </a:p>
          <a:p>
            <a:r>
              <a:rPr lang="en-US" altLang="zh-CN" sz="2200" dirty="0"/>
              <a:t>The classifier is a Function that returns objects for use as keys in the resulting Map—the method reference String::</a:t>
            </a:r>
            <a:r>
              <a:rPr lang="en-US" altLang="zh-CN" sz="2200" dirty="0" err="1"/>
              <a:t>toLowerCase</a:t>
            </a:r>
            <a:r>
              <a:rPr lang="en-US" altLang="zh-CN" sz="2200" dirty="0"/>
              <a:t> converts each word in the Stream&lt;String&gt; to lowercase. The Map factory is an object that implements interface Supplier and  returns a new Map collection</a:t>
            </a:r>
            <a:endParaRPr lang="zh-CN" altLang="en-US" sz="2200" dirty="0"/>
          </a:p>
        </p:txBody>
      </p:sp>
    </p:spTree>
    <p:extLst>
      <p:ext uri="{BB962C8B-B14F-4D97-AF65-F5344CB8AC3E}">
        <p14:creationId xmlns:p14="http://schemas.microsoft.com/office/powerpoint/2010/main" val="1964575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r>
              <a:rPr lang="en-US" altLang="zh-CN" sz="2000" dirty="0"/>
              <a:t>So, line 27 calls Map method </a:t>
            </a:r>
            <a:r>
              <a:rPr lang="en-US" altLang="zh-CN" sz="2000" dirty="0" err="1"/>
              <a:t>entrySet</a:t>
            </a:r>
            <a:r>
              <a:rPr lang="en-US" altLang="zh-CN" sz="2000" dirty="0"/>
              <a:t> on </a:t>
            </a:r>
            <a:r>
              <a:rPr lang="en-US" altLang="zh-CN" sz="2000" dirty="0" err="1"/>
              <a:t>wordCounts</a:t>
            </a:r>
            <a:r>
              <a:rPr lang="en-US" altLang="zh-CN" sz="2000" dirty="0"/>
              <a:t> to get a Set of </a:t>
            </a:r>
            <a:r>
              <a:rPr lang="en-US" altLang="zh-CN" sz="2000" b="1" dirty="0" err="1"/>
              <a:t>Map.Entry</a:t>
            </a:r>
            <a:r>
              <a:rPr lang="en-US" altLang="zh-CN" sz="2000" b="1" dirty="0"/>
              <a:t> objects that each </a:t>
            </a:r>
            <a:r>
              <a:rPr lang="en-US" altLang="zh-CN" sz="2000" dirty="0"/>
              <a:t>contain one key–value pair from </a:t>
            </a:r>
            <a:r>
              <a:rPr lang="en-US" altLang="zh-CN" sz="2000" dirty="0" err="1"/>
              <a:t>wordCounts</a:t>
            </a:r>
            <a:r>
              <a:rPr lang="en-US" altLang="zh-CN" sz="2000" dirty="0"/>
              <a:t>. This produces an object of type Set&lt;</a:t>
            </a:r>
            <a:r>
              <a:rPr lang="en-US" altLang="zh-CN" sz="2000" dirty="0" err="1"/>
              <a:t>Map.Entry</a:t>
            </a:r>
            <a:r>
              <a:rPr lang="en-US" altLang="zh-CN" sz="2000" dirty="0"/>
              <a:t>&lt;String, Long&gt;&gt;.</a:t>
            </a:r>
          </a:p>
          <a:p>
            <a:r>
              <a:rPr lang="en-US" altLang="zh-CN" sz="2000" dirty="0"/>
              <a:t>Line 28 calls Set method stream to get a Stream&lt;</a:t>
            </a:r>
            <a:r>
              <a:rPr lang="en-US" altLang="zh-CN" sz="2000" dirty="0" err="1"/>
              <a:t>Map.Entry</a:t>
            </a:r>
            <a:r>
              <a:rPr lang="en-US" altLang="zh-CN" sz="2000" dirty="0"/>
              <a:t>&lt;String, Long&gt;&gt;.</a:t>
            </a:r>
          </a:p>
        </p:txBody>
      </p:sp>
    </p:spTree>
    <p:extLst>
      <p:ext uri="{BB962C8B-B14F-4D97-AF65-F5344CB8AC3E}">
        <p14:creationId xmlns:p14="http://schemas.microsoft.com/office/powerpoint/2010/main" val="356323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838200"/>
            <a:ext cx="8229600" cy="5168900"/>
          </a:xfrm>
        </p:spPr>
        <p:txBody>
          <a:bodyPr/>
          <a:lstStyle/>
          <a:p>
            <a:r>
              <a:rPr lang="en-US" altLang="zh-CN" sz="2200" dirty="0"/>
              <a:t>Lines 29–31 call Stream method </a:t>
            </a:r>
            <a:r>
              <a:rPr lang="en-US" altLang="zh-CN" sz="2200" dirty="0">
                <a:solidFill>
                  <a:srgbClr val="FF0000"/>
                </a:solidFill>
              </a:rPr>
              <a:t>collect</a:t>
            </a:r>
            <a:r>
              <a:rPr lang="en-US" altLang="zh-CN" sz="2200" dirty="0"/>
              <a:t> with </a:t>
            </a:r>
            <a:r>
              <a:rPr lang="en-US" altLang="zh-CN" sz="2200" dirty="0">
                <a:solidFill>
                  <a:srgbClr val="FF0000"/>
                </a:solidFill>
              </a:rPr>
              <a:t>three arguments</a:t>
            </a:r>
            <a:r>
              <a:rPr lang="en-US" altLang="zh-CN" sz="2200" dirty="0"/>
              <a:t>—a classifier, a Map factory and a downstream Collector. The </a:t>
            </a:r>
            <a:r>
              <a:rPr lang="en-US" altLang="zh-CN" sz="2200" dirty="0">
                <a:solidFill>
                  <a:srgbClr val="FF0000"/>
                </a:solidFill>
              </a:rPr>
              <a:t>classifier</a:t>
            </a:r>
            <a:r>
              <a:rPr lang="en-US" altLang="zh-CN" sz="2200" dirty="0"/>
              <a:t> Function in this case gets the key from the </a:t>
            </a:r>
            <a:r>
              <a:rPr lang="en-US" altLang="zh-CN" sz="2200" dirty="0" err="1"/>
              <a:t>Map.Entry</a:t>
            </a:r>
            <a:r>
              <a:rPr lang="en-US" altLang="zh-CN" sz="2200" dirty="0"/>
              <a:t> then uses String method </a:t>
            </a:r>
            <a:r>
              <a:rPr lang="en-US" altLang="zh-CN" sz="2200" dirty="0" err="1"/>
              <a:t>charAt</a:t>
            </a:r>
            <a:r>
              <a:rPr lang="en-US" altLang="zh-CN" sz="2200" dirty="0"/>
              <a:t> to get the key’s first character—this becomes </a:t>
            </a:r>
            <a:r>
              <a:rPr lang="en-US" altLang="zh-CN" sz="2200" dirty="0">
                <a:solidFill>
                  <a:srgbClr val="FF0000"/>
                </a:solidFill>
              </a:rPr>
              <a:t>a Character key </a:t>
            </a:r>
            <a:r>
              <a:rPr lang="en-US" altLang="zh-CN" sz="2200" dirty="0"/>
              <a:t>in the resulting Map. Once again, we use the constructor reference </a:t>
            </a:r>
            <a:r>
              <a:rPr lang="en-US" altLang="zh-CN" sz="2200" dirty="0" err="1">
                <a:solidFill>
                  <a:srgbClr val="FF0000"/>
                </a:solidFill>
              </a:rPr>
              <a:t>TreeMap</a:t>
            </a:r>
            <a:r>
              <a:rPr lang="en-US" altLang="zh-CN" sz="2200" dirty="0">
                <a:solidFill>
                  <a:srgbClr val="FF0000"/>
                </a:solidFill>
              </a:rPr>
              <a:t>::new </a:t>
            </a:r>
            <a:r>
              <a:rPr lang="en-US" altLang="zh-CN" sz="2200" dirty="0"/>
              <a:t>as the Map factory to create a </a:t>
            </a:r>
            <a:r>
              <a:rPr lang="en-US" altLang="zh-CN" sz="2200" dirty="0" err="1"/>
              <a:t>TreeMap</a:t>
            </a:r>
            <a:r>
              <a:rPr lang="en-US" altLang="zh-CN" sz="2200" dirty="0"/>
              <a:t> that maintains its keys in sorted order. The downstream Collector (</a:t>
            </a:r>
            <a:r>
              <a:rPr lang="en-US" altLang="zh-CN" sz="2200" dirty="0" err="1"/>
              <a:t>Collectors.toList</a:t>
            </a:r>
            <a:r>
              <a:rPr lang="en-US" altLang="zh-CN" sz="2200" dirty="0"/>
              <a:t>()) places the </a:t>
            </a:r>
            <a:r>
              <a:rPr lang="en-US" altLang="zh-CN" sz="2200" dirty="0" err="1"/>
              <a:t>Map.Entry</a:t>
            </a:r>
            <a:r>
              <a:rPr lang="en-US" altLang="zh-CN" sz="2200" dirty="0"/>
              <a:t> objects into a List collection.</a:t>
            </a:r>
            <a:endParaRPr lang="zh-CN" altLang="en-US" sz="2200" dirty="0"/>
          </a:p>
          <a:p>
            <a:endParaRPr lang="zh-CN" altLang="en-US" sz="2200" dirty="0"/>
          </a:p>
        </p:txBody>
      </p:sp>
    </p:spTree>
    <p:extLst>
      <p:ext uri="{BB962C8B-B14F-4D97-AF65-F5344CB8AC3E}">
        <p14:creationId xmlns:p14="http://schemas.microsoft.com/office/powerpoint/2010/main" val="1643981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dirty="0">
                <a:solidFill>
                  <a:srgbClr val="3380E6"/>
                </a:solidFill>
                <a:latin typeface="Arial"/>
              </a:rPr>
              <a:t>9.1</a:t>
            </a:r>
            <a:r>
              <a:rPr lang="en-US" altLang="zh-CN" dirty="0">
                <a:solidFill>
                  <a:srgbClr val="3380E6"/>
                </a:solidFill>
                <a:latin typeface="Arial"/>
              </a:rPr>
              <a:t>4</a:t>
            </a:r>
            <a:r>
              <a:rPr lang="en" altLang="zh-CN" dirty="0">
                <a:solidFill>
                  <a:srgbClr val="3380E6"/>
                </a:solidFill>
                <a:latin typeface="Arial"/>
              </a:rPr>
              <a:t> Streams of Random</a:t>
            </a:r>
            <a:r>
              <a:rPr lang="zh-CN" altLang="en-US" dirty="0">
                <a:solidFill>
                  <a:srgbClr val="3380E6"/>
                </a:solidFill>
                <a:latin typeface="Arial"/>
              </a:rPr>
              <a:t> </a:t>
            </a:r>
            <a:r>
              <a:rPr lang="en" altLang="zh-CN" dirty="0">
                <a:solidFill>
                  <a:srgbClr val="3380E6"/>
                </a:solidFill>
                <a:latin typeface="Arial"/>
              </a:rPr>
              <a:t>Values</a:t>
            </a:r>
            <a:endParaRPr lang="zh-CN" altLang="en-US" dirty="0"/>
          </a:p>
        </p:txBody>
      </p:sp>
      <p:sp>
        <p:nvSpPr>
          <p:cNvPr id="3" name="文本占位符 2"/>
          <p:cNvSpPr>
            <a:spLocks noGrp="1"/>
          </p:cNvSpPr>
          <p:nvPr>
            <p:ph type="body" idx="1"/>
          </p:nvPr>
        </p:nvSpPr>
        <p:spPr/>
        <p:txBody>
          <a:bodyPr/>
          <a:lstStyle/>
          <a:p>
            <a:endParaRPr lang="zh-CN" altLang="en-US"/>
          </a:p>
        </p:txBody>
      </p:sp>
      <p:pic>
        <p:nvPicPr>
          <p:cNvPr id="30722" name="Picture 2"/>
          <p:cNvPicPr>
            <a:picLocks noChangeAspect="1" noChangeArrowheads="1"/>
          </p:cNvPicPr>
          <p:nvPr/>
        </p:nvPicPr>
        <p:blipFill rotWithShape="1">
          <a:blip r:embed="rId2"/>
          <a:srcRect t="5147"/>
          <a:stretch/>
        </p:blipFill>
        <p:spPr bwMode="auto">
          <a:xfrm>
            <a:off x="485775" y="1039019"/>
            <a:ext cx="7876615" cy="5410200"/>
          </a:xfrm>
          <a:prstGeom prst="rect">
            <a:avLst/>
          </a:prstGeom>
          <a:noFill/>
          <a:ln w="9525">
            <a:noFill/>
            <a:miter lim="800000"/>
            <a:headEnd/>
            <a:tailEnd/>
          </a:ln>
          <a:effectLst/>
        </p:spPr>
      </p:pic>
    </p:spTree>
    <p:extLst>
      <p:ext uri="{BB962C8B-B14F-4D97-AF65-F5344CB8AC3E}">
        <p14:creationId xmlns:p14="http://schemas.microsoft.com/office/powerpoint/2010/main" val="2114431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31746" name="Picture 2"/>
          <p:cNvPicPr>
            <a:picLocks noChangeAspect="1" noChangeArrowheads="1"/>
          </p:cNvPicPr>
          <p:nvPr/>
        </p:nvPicPr>
        <p:blipFill>
          <a:blip r:embed="rId2"/>
          <a:srcRect/>
          <a:stretch>
            <a:fillRect/>
          </a:stretch>
        </p:blipFill>
        <p:spPr bwMode="auto">
          <a:xfrm>
            <a:off x="0" y="1371600"/>
            <a:ext cx="9231923" cy="3048000"/>
          </a:xfrm>
          <a:prstGeom prst="rect">
            <a:avLst/>
          </a:prstGeom>
          <a:noFill/>
          <a:ln w="9525">
            <a:noFill/>
            <a:miter lim="800000"/>
            <a:headEnd/>
            <a:tailEnd/>
          </a:ln>
          <a:effectLst/>
        </p:spPr>
      </p:pic>
    </p:spTree>
    <p:extLst>
      <p:ext uri="{BB962C8B-B14F-4D97-AF65-F5344CB8AC3E}">
        <p14:creationId xmlns:p14="http://schemas.microsoft.com/office/powerpoint/2010/main" val="367739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6C7510D-6DF6-1249-807B-CAFD138C6653}"/>
              </a:ext>
            </a:extLst>
          </p:cNvPr>
          <p:cNvSpPr/>
          <p:nvPr/>
        </p:nvSpPr>
        <p:spPr>
          <a:xfrm>
            <a:off x="1021976" y="1255067"/>
            <a:ext cx="6400800" cy="461665"/>
          </a:xfrm>
          <a:prstGeom prst="rect">
            <a:avLst/>
          </a:prstGeom>
          <a:solidFill>
            <a:srgbClr val="FFC000"/>
          </a:solidFill>
        </p:spPr>
        <p:txBody>
          <a:bodyPr wrap="square">
            <a:spAutoFit/>
          </a:bodyPr>
          <a:lstStyle/>
          <a:p>
            <a:r>
              <a:rPr lang="en" altLang="zh-CN" sz="2400" dirty="0" err="1">
                <a:solidFill>
                  <a:srgbClr val="404040"/>
                </a:solidFill>
                <a:latin typeface="Monaco" pitchFamily="2" charset="0"/>
              </a:rPr>
              <a:t>IntStream.rangeClosed</a:t>
            </a:r>
            <a:r>
              <a:rPr lang="en" altLang="zh-CN" sz="2400" dirty="0">
                <a:solidFill>
                  <a:srgbClr val="404040"/>
                </a:solidFill>
                <a:latin typeface="Monaco" pitchFamily="2" charset="0"/>
              </a:rPr>
              <a:t>(1, 10)</a:t>
            </a:r>
            <a:endParaRPr lang="en" altLang="zh-CN" sz="2400" dirty="0">
              <a:solidFill>
                <a:srgbClr val="404040"/>
              </a:solidFill>
              <a:effectLst/>
              <a:latin typeface="Monaco" pitchFamily="2" charset="0"/>
            </a:endParaRPr>
          </a:p>
        </p:txBody>
      </p:sp>
      <p:sp>
        <p:nvSpPr>
          <p:cNvPr id="5" name="矩形 4">
            <a:extLst>
              <a:ext uri="{FF2B5EF4-FFF2-40B4-BE49-F238E27FC236}">
                <a16:creationId xmlns:a16="http://schemas.microsoft.com/office/drawing/2014/main" id="{39C17920-CBF9-2B4D-982E-62EB0208C21F}"/>
              </a:ext>
            </a:extLst>
          </p:cNvPr>
          <p:cNvSpPr/>
          <p:nvPr/>
        </p:nvSpPr>
        <p:spPr>
          <a:xfrm>
            <a:off x="1021976" y="1828800"/>
            <a:ext cx="7512424" cy="1384995"/>
          </a:xfrm>
          <a:prstGeom prst="rect">
            <a:avLst/>
          </a:prstGeom>
        </p:spPr>
        <p:txBody>
          <a:bodyPr wrap="square">
            <a:spAutoFit/>
          </a:bodyPr>
          <a:lstStyle/>
          <a:p>
            <a:r>
              <a:rPr lang="en" altLang="zh-CN" sz="2800" dirty="0"/>
              <a:t>create an </a:t>
            </a:r>
            <a:r>
              <a:rPr lang="en" altLang="zh-CN" sz="2800" dirty="0" err="1"/>
              <a:t>IntStream</a:t>
            </a:r>
            <a:r>
              <a:rPr lang="en" altLang="zh-CN" sz="2800" dirty="0"/>
              <a:t> containing the ordered sequence</a:t>
            </a:r>
            <a:r>
              <a:rPr lang="zh-CN" altLang="en-US" sz="2800" dirty="0"/>
              <a:t> </a:t>
            </a:r>
            <a:r>
              <a:rPr lang="en" altLang="zh-CN" sz="2800" dirty="0"/>
              <a:t>of</a:t>
            </a:r>
            <a:r>
              <a:rPr lang="zh-CN" altLang="en-US" sz="2800" dirty="0"/>
              <a:t> </a:t>
            </a:r>
            <a:r>
              <a:rPr lang="en" altLang="zh-CN" sz="2800" dirty="0" err="1"/>
              <a:t>int</a:t>
            </a:r>
            <a:r>
              <a:rPr lang="zh-CN" altLang="en-US" sz="2800" dirty="0"/>
              <a:t> </a:t>
            </a:r>
            <a:r>
              <a:rPr lang="en" altLang="zh-CN" sz="2800" dirty="0"/>
              <a:t>elements1,2,3,4,5,6,7,8,9</a:t>
            </a:r>
            <a:r>
              <a:rPr lang="zh-CN" altLang="en-US" sz="2800" dirty="0"/>
              <a:t> </a:t>
            </a:r>
            <a:r>
              <a:rPr lang="en" altLang="zh-CN" sz="2800" dirty="0"/>
              <a:t>and</a:t>
            </a:r>
            <a:r>
              <a:rPr lang="zh-CN" altLang="en-US" sz="2800" dirty="0"/>
              <a:t> </a:t>
            </a:r>
            <a:r>
              <a:rPr lang="en" altLang="zh-CN" sz="2800" dirty="0"/>
              <a:t>10.</a:t>
            </a:r>
          </a:p>
        </p:txBody>
      </p:sp>
      <p:sp>
        <p:nvSpPr>
          <p:cNvPr id="6" name="矩形 5">
            <a:extLst>
              <a:ext uri="{FF2B5EF4-FFF2-40B4-BE49-F238E27FC236}">
                <a16:creationId xmlns:a16="http://schemas.microsoft.com/office/drawing/2014/main" id="{B64D96A4-79EA-0540-B5D5-226853DB55AB}"/>
              </a:ext>
            </a:extLst>
          </p:cNvPr>
          <p:cNvSpPr/>
          <p:nvPr/>
        </p:nvSpPr>
        <p:spPr>
          <a:xfrm>
            <a:off x="1021976" y="4114800"/>
            <a:ext cx="6217024" cy="461665"/>
          </a:xfrm>
          <a:prstGeom prst="rect">
            <a:avLst/>
          </a:prstGeom>
          <a:solidFill>
            <a:srgbClr val="FFC000"/>
          </a:solidFill>
        </p:spPr>
        <p:txBody>
          <a:bodyPr wrap="square">
            <a:spAutoFit/>
          </a:bodyPr>
          <a:lstStyle/>
          <a:p>
            <a:r>
              <a:rPr lang="en" altLang="zh-CN" sz="2400" dirty="0" err="1">
                <a:solidFill>
                  <a:srgbClr val="404040"/>
                </a:solidFill>
                <a:latin typeface="Monaco" pitchFamily="2" charset="0"/>
              </a:rPr>
              <a:t>IntStream.range</a:t>
            </a:r>
            <a:r>
              <a:rPr lang="en" altLang="zh-CN" sz="2400" dirty="0">
                <a:solidFill>
                  <a:srgbClr val="404040"/>
                </a:solidFill>
                <a:latin typeface="Monaco" pitchFamily="2" charset="0"/>
              </a:rPr>
              <a:t>(1, 10)</a:t>
            </a:r>
            <a:endParaRPr lang="en" altLang="zh-CN" sz="2400" dirty="0">
              <a:solidFill>
                <a:srgbClr val="404040"/>
              </a:solidFill>
              <a:effectLst/>
              <a:latin typeface="Monaco" pitchFamily="2" charset="0"/>
            </a:endParaRPr>
          </a:p>
        </p:txBody>
      </p:sp>
      <p:sp>
        <p:nvSpPr>
          <p:cNvPr id="7" name="矩形 6">
            <a:extLst>
              <a:ext uri="{FF2B5EF4-FFF2-40B4-BE49-F238E27FC236}">
                <a16:creationId xmlns:a16="http://schemas.microsoft.com/office/drawing/2014/main" id="{18209CA1-90EC-FE4D-AA11-5A4A9D841840}"/>
              </a:ext>
            </a:extLst>
          </p:cNvPr>
          <p:cNvSpPr/>
          <p:nvPr/>
        </p:nvSpPr>
        <p:spPr>
          <a:xfrm>
            <a:off x="1021976" y="4800600"/>
            <a:ext cx="6598024" cy="1384995"/>
          </a:xfrm>
          <a:prstGeom prst="rect">
            <a:avLst/>
          </a:prstGeom>
        </p:spPr>
        <p:txBody>
          <a:bodyPr wrap="square">
            <a:spAutoFit/>
          </a:bodyPr>
          <a:lstStyle/>
          <a:p>
            <a:r>
              <a:rPr lang="en" altLang="zh-CN" sz="2800" dirty="0"/>
              <a:t>produces an </a:t>
            </a:r>
            <a:r>
              <a:rPr lang="en" altLang="zh-CN" sz="2800" dirty="0" err="1"/>
              <a:t>IntStream</a:t>
            </a:r>
            <a:r>
              <a:rPr lang="en" altLang="zh-CN" sz="2800" dirty="0"/>
              <a:t> containing the ordered</a:t>
            </a:r>
            <a:r>
              <a:rPr lang="zh-CN" altLang="en-US" sz="2800" dirty="0"/>
              <a:t> </a:t>
            </a:r>
            <a:r>
              <a:rPr lang="en" altLang="zh-CN" sz="2800" dirty="0"/>
              <a:t>sequence of </a:t>
            </a:r>
            <a:r>
              <a:rPr lang="en" altLang="zh-CN" sz="2800" dirty="0" err="1"/>
              <a:t>int</a:t>
            </a:r>
            <a:r>
              <a:rPr lang="en" altLang="zh-CN" sz="2800" dirty="0"/>
              <a:t> elements 1, 2, 3, 4, 5, 6, 7, 8 and 9, but not 10</a:t>
            </a:r>
            <a:r>
              <a:rPr lang="en-US" altLang="zh-CN" sz="2800" dirty="0"/>
              <a:t>.</a:t>
            </a:r>
            <a:endParaRPr lang="en" altLang="zh-CN" dirty="0">
              <a:solidFill>
                <a:srgbClr val="404040"/>
              </a:solidFill>
              <a:effectLst/>
              <a:latin typeface="Monaco" pitchFamily="2" charset="0"/>
            </a:endParaRPr>
          </a:p>
        </p:txBody>
      </p:sp>
    </p:spTree>
    <p:extLst>
      <p:ext uri="{BB962C8B-B14F-4D97-AF65-F5344CB8AC3E}">
        <p14:creationId xmlns:p14="http://schemas.microsoft.com/office/powerpoint/2010/main" val="3535416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32770" name="Picture 2"/>
          <p:cNvPicPr>
            <a:picLocks noChangeAspect="1" noChangeArrowheads="1"/>
          </p:cNvPicPr>
          <p:nvPr/>
        </p:nvPicPr>
        <p:blipFill>
          <a:blip r:embed="rId2"/>
          <a:srcRect/>
          <a:stretch>
            <a:fillRect/>
          </a:stretch>
        </p:blipFill>
        <p:spPr bwMode="auto">
          <a:xfrm>
            <a:off x="0" y="1295400"/>
            <a:ext cx="9249241" cy="4038600"/>
          </a:xfrm>
          <a:prstGeom prst="rect">
            <a:avLst/>
          </a:prstGeom>
          <a:noFill/>
          <a:ln w="9525">
            <a:noFill/>
            <a:miter lim="800000"/>
            <a:headEnd/>
            <a:tailEnd/>
          </a:ln>
          <a:effectLst/>
        </p:spPr>
      </p:pic>
    </p:spTree>
    <p:extLst>
      <p:ext uri="{BB962C8B-B14F-4D97-AF65-F5344CB8AC3E}">
        <p14:creationId xmlns:p14="http://schemas.microsoft.com/office/powerpoint/2010/main" val="1871881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i="1" dirty="0"/>
              <a:t>Converting an </a:t>
            </a:r>
            <a:r>
              <a:rPr lang="en-US" altLang="zh-CN" sz="2400" i="1" dirty="0" err="1"/>
              <a:t>IntStream</a:t>
            </a:r>
            <a:r>
              <a:rPr lang="en-US" altLang="zh-CN" sz="2400" i="1" dirty="0"/>
              <a:t> to a Stream&lt;Integer&gt;</a:t>
            </a:r>
            <a:endParaRPr lang="zh-CN" altLang="en-US" sz="2400" dirty="0"/>
          </a:p>
        </p:txBody>
      </p:sp>
      <p:sp>
        <p:nvSpPr>
          <p:cNvPr id="3" name="文本占位符 2"/>
          <p:cNvSpPr>
            <a:spLocks noGrp="1"/>
          </p:cNvSpPr>
          <p:nvPr>
            <p:ph type="body" idx="1"/>
          </p:nvPr>
        </p:nvSpPr>
        <p:spPr/>
        <p:txBody>
          <a:bodyPr/>
          <a:lstStyle/>
          <a:p>
            <a:r>
              <a:rPr lang="en-US" altLang="zh-CN" sz="2400" dirty="0"/>
              <a:t>We do this by calling </a:t>
            </a:r>
            <a:r>
              <a:rPr lang="en-US" altLang="zh-CN" sz="2400" dirty="0" err="1"/>
              <a:t>IntStream</a:t>
            </a:r>
            <a:r>
              <a:rPr lang="en-US" altLang="zh-CN" sz="2400" dirty="0"/>
              <a:t> method </a:t>
            </a:r>
            <a:r>
              <a:rPr lang="en-US" altLang="zh-CN" sz="2400" b="1" dirty="0"/>
              <a:t>boxed.</a:t>
            </a:r>
            <a:endParaRPr lang="zh-CN" altLang="en-US" sz="2400" dirty="0"/>
          </a:p>
        </p:txBody>
      </p:sp>
    </p:spTree>
    <p:extLst>
      <p:ext uri="{BB962C8B-B14F-4D97-AF65-F5344CB8AC3E}">
        <p14:creationId xmlns:p14="http://schemas.microsoft.com/office/powerpoint/2010/main" val="566664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r>
              <a:rPr lang="en-US" altLang="zh-CN" dirty="0"/>
              <a:t>Static method </a:t>
            </a:r>
            <a:r>
              <a:rPr lang="en-US" altLang="zh-CN" b="1" dirty="0"/>
              <a:t>identity from interface Function creates a Function that simply returns </a:t>
            </a:r>
            <a:r>
              <a:rPr lang="en-US" altLang="zh-CN" dirty="0"/>
              <a:t>its argument.</a:t>
            </a:r>
            <a:endParaRPr lang="zh-CN" altLang="en-US" dirty="0"/>
          </a:p>
        </p:txBody>
      </p:sp>
    </p:spTree>
    <p:extLst>
      <p:ext uri="{BB962C8B-B14F-4D97-AF65-F5344CB8AC3E}">
        <p14:creationId xmlns:p14="http://schemas.microsoft.com/office/powerpoint/2010/main" val="3748472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A16DA-D0FA-4C4E-9BC1-A9281D13E2BA}"/>
              </a:ext>
            </a:extLst>
          </p:cNvPr>
          <p:cNvSpPr>
            <a:spLocks noGrp="1"/>
          </p:cNvSpPr>
          <p:nvPr>
            <p:ph type="title"/>
          </p:nvPr>
        </p:nvSpPr>
        <p:spPr/>
        <p:txBody>
          <a:bodyPr>
            <a:normAutofit/>
          </a:bodyPr>
          <a:lstStyle/>
          <a:p>
            <a:r>
              <a:rPr lang="en" altLang="zh-CN" sz="4000" dirty="0">
                <a:solidFill>
                  <a:srgbClr val="3380E6"/>
                </a:solidFill>
                <a:latin typeface="Arial"/>
              </a:rPr>
              <a:t>9.15 Infinite Streams</a:t>
            </a:r>
            <a:endParaRPr kumimoji="1" lang="zh-CN" altLang="en-US" dirty="0"/>
          </a:p>
        </p:txBody>
      </p:sp>
      <p:sp>
        <p:nvSpPr>
          <p:cNvPr id="3" name="文本占位符 2">
            <a:extLst>
              <a:ext uri="{FF2B5EF4-FFF2-40B4-BE49-F238E27FC236}">
                <a16:creationId xmlns:a16="http://schemas.microsoft.com/office/drawing/2014/main" id="{C3094CD4-2C8B-CE45-A85B-86C6874FE418}"/>
              </a:ext>
            </a:extLst>
          </p:cNvPr>
          <p:cNvSpPr>
            <a:spLocks noGrp="1"/>
          </p:cNvSpPr>
          <p:nvPr>
            <p:ph type="body" idx="1"/>
          </p:nvPr>
        </p:nvSpPr>
        <p:spPr/>
        <p:txBody>
          <a:bodyPr/>
          <a:lstStyle/>
          <a:p>
            <a:r>
              <a:rPr lang="en" altLang="zh-CN" dirty="0"/>
              <a:t>Lazy evaluation makes it possible to work with infinite streams that represent an unknown, potentially infinite, number of elements. </a:t>
            </a:r>
          </a:p>
          <a:p>
            <a:endParaRPr kumimoji="1" lang="zh-CN" altLang="en-US" dirty="0"/>
          </a:p>
        </p:txBody>
      </p:sp>
    </p:spTree>
    <p:extLst>
      <p:ext uri="{BB962C8B-B14F-4D97-AF65-F5344CB8AC3E}">
        <p14:creationId xmlns:p14="http://schemas.microsoft.com/office/powerpoint/2010/main" val="2539013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724F36-D805-854E-9917-ECD59530DC1B}"/>
              </a:ext>
            </a:extLst>
          </p:cNvPr>
          <p:cNvSpPr/>
          <p:nvPr/>
        </p:nvSpPr>
        <p:spPr>
          <a:xfrm>
            <a:off x="333375" y="3971716"/>
            <a:ext cx="8763000" cy="1384995"/>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IntStream.iterate</a:t>
            </a:r>
            <a:r>
              <a:rPr lang="en" altLang="zh-CN" sz="2800" dirty="0">
                <a:solidFill>
                  <a:srgbClr val="404040"/>
                </a:solidFill>
                <a:latin typeface="Monaco" pitchFamily="2" charset="0"/>
              </a:rPr>
              <a:t>(1, x -&gt; x + 1)</a:t>
            </a:r>
          </a:p>
          <a:p>
            <a:r>
              <a:rPr lang="en" altLang="zh-CN" sz="2800" dirty="0">
                <a:solidFill>
                  <a:srgbClr val="404040"/>
                </a:solidFill>
                <a:latin typeface="Monaco" pitchFamily="2" charset="0"/>
              </a:rPr>
              <a:t>         .limit(10)</a:t>
            </a:r>
          </a:p>
          <a:p>
            <a:r>
              <a:rPr lang="en" altLang="zh-CN" sz="2800" dirty="0">
                <a:solidFill>
                  <a:srgbClr val="404040"/>
                </a:solidFill>
                <a:latin typeface="Monaco" pitchFamily="2" charset="0"/>
              </a:rPr>
              <a:t>         .</a:t>
            </a:r>
            <a:r>
              <a:rPr lang="en" altLang="zh-CN" sz="2800" dirty="0" err="1">
                <a:solidFill>
                  <a:srgbClr val="404040"/>
                </a:solidFill>
                <a:latin typeface="Monaco" pitchFamily="2" charset="0"/>
              </a:rPr>
              <a:t>forEach</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System.out</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println</a:t>
            </a:r>
            <a:r>
              <a:rPr lang="en" altLang="zh-CN" sz="2800" dirty="0">
                <a:solidFill>
                  <a:srgbClr val="404040"/>
                </a:solidFill>
                <a:latin typeface="Monaco" pitchFamily="2" charset="0"/>
              </a:rPr>
              <a:t>);</a:t>
            </a:r>
            <a:endParaRPr lang="en" altLang="zh-CN" sz="2800" dirty="0">
              <a:solidFill>
                <a:srgbClr val="404040"/>
              </a:solidFill>
              <a:effectLst/>
              <a:latin typeface="Monaco" pitchFamily="2" charset="0"/>
            </a:endParaRPr>
          </a:p>
        </p:txBody>
      </p:sp>
      <p:sp>
        <p:nvSpPr>
          <p:cNvPr id="6" name="矩形 5">
            <a:extLst>
              <a:ext uri="{FF2B5EF4-FFF2-40B4-BE49-F238E27FC236}">
                <a16:creationId xmlns:a16="http://schemas.microsoft.com/office/drawing/2014/main" id="{BE994A3B-F408-0E49-B939-47E56C5A98AB}"/>
              </a:ext>
            </a:extLst>
          </p:cNvPr>
          <p:cNvSpPr/>
          <p:nvPr/>
        </p:nvSpPr>
        <p:spPr>
          <a:xfrm>
            <a:off x="418328" y="1905000"/>
            <a:ext cx="8667750" cy="954107"/>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IntStream.iterate</a:t>
            </a:r>
            <a:r>
              <a:rPr lang="en" altLang="zh-CN" sz="2800" dirty="0">
                <a:solidFill>
                  <a:srgbClr val="404040"/>
                </a:solidFill>
                <a:latin typeface="Monaco" pitchFamily="2" charset="0"/>
              </a:rPr>
              <a:t>(1, x -&gt; x + 1)</a:t>
            </a:r>
          </a:p>
          <a:p>
            <a:r>
              <a:rPr lang="en" altLang="zh-CN" sz="2800" dirty="0">
                <a:solidFill>
                  <a:srgbClr val="404040"/>
                </a:solidFill>
                <a:latin typeface="Monaco" pitchFamily="2" charset="0"/>
              </a:rPr>
              <a:t>         .</a:t>
            </a:r>
            <a:r>
              <a:rPr lang="en" altLang="zh-CN" sz="2800" dirty="0" err="1">
                <a:solidFill>
                  <a:srgbClr val="404040"/>
                </a:solidFill>
                <a:latin typeface="Monaco" pitchFamily="2" charset="0"/>
              </a:rPr>
              <a:t>forEach</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System.out</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println</a:t>
            </a:r>
            <a:r>
              <a:rPr lang="en" altLang="zh-CN" sz="2800" dirty="0">
                <a:solidFill>
                  <a:srgbClr val="404040"/>
                </a:solidFill>
                <a:latin typeface="Monaco" pitchFamily="2" charset="0"/>
              </a:rPr>
              <a:t>);</a:t>
            </a:r>
            <a:endParaRPr lang="en" altLang="zh-CN" sz="2800" dirty="0">
              <a:solidFill>
                <a:srgbClr val="404040"/>
              </a:solidFill>
              <a:effectLst/>
              <a:latin typeface="Monaco" pitchFamily="2" charset="0"/>
            </a:endParaRPr>
          </a:p>
        </p:txBody>
      </p:sp>
      <p:sp>
        <p:nvSpPr>
          <p:cNvPr id="7" name="矩形 6">
            <a:extLst>
              <a:ext uri="{FF2B5EF4-FFF2-40B4-BE49-F238E27FC236}">
                <a16:creationId xmlns:a16="http://schemas.microsoft.com/office/drawing/2014/main" id="{52874363-1B50-9A42-92AF-7B23642EE887}"/>
              </a:ext>
            </a:extLst>
          </p:cNvPr>
          <p:cNvSpPr/>
          <p:nvPr/>
        </p:nvSpPr>
        <p:spPr>
          <a:xfrm>
            <a:off x="381000" y="2941409"/>
            <a:ext cx="8439666" cy="954107"/>
          </a:xfrm>
          <a:prstGeom prst="rect">
            <a:avLst/>
          </a:prstGeom>
        </p:spPr>
        <p:txBody>
          <a:bodyPr wrap="square">
            <a:spAutoFit/>
          </a:bodyPr>
          <a:lstStyle/>
          <a:p>
            <a:r>
              <a:rPr lang="en" altLang="zh-CN" sz="2800" dirty="0">
                <a:solidFill>
                  <a:srgbClr val="333333"/>
                </a:solidFill>
                <a:latin typeface="Helvetica" pitchFamily="2" charset="0"/>
              </a:rPr>
              <a:t>We did not specify how many elements to produce, so this is the equivalent of an infinite loop.</a:t>
            </a:r>
            <a:endParaRPr lang="en" altLang="zh-CN" sz="2800" dirty="0">
              <a:solidFill>
                <a:srgbClr val="333333"/>
              </a:solidFill>
              <a:effectLst/>
              <a:latin typeface="Helvetica" pitchFamily="2" charset="0"/>
            </a:endParaRPr>
          </a:p>
        </p:txBody>
      </p:sp>
      <p:sp>
        <p:nvSpPr>
          <p:cNvPr id="8" name="矩形 7">
            <a:extLst>
              <a:ext uri="{FF2B5EF4-FFF2-40B4-BE49-F238E27FC236}">
                <a16:creationId xmlns:a16="http://schemas.microsoft.com/office/drawing/2014/main" id="{98242F39-59AF-0C49-B8E2-5B7EF963CBF2}"/>
              </a:ext>
            </a:extLst>
          </p:cNvPr>
          <p:cNvSpPr/>
          <p:nvPr/>
        </p:nvSpPr>
        <p:spPr>
          <a:xfrm>
            <a:off x="192560" y="5446693"/>
            <a:ext cx="8893518" cy="954107"/>
          </a:xfrm>
          <a:prstGeom prst="rect">
            <a:avLst/>
          </a:prstGeom>
        </p:spPr>
        <p:txBody>
          <a:bodyPr wrap="square">
            <a:spAutoFit/>
          </a:bodyPr>
          <a:lstStyle/>
          <a:p>
            <a:r>
              <a:rPr lang="en" altLang="zh-CN" sz="2800" dirty="0">
                <a:solidFill>
                  <a:srgbClr val="333333"/>
                </a:solidFill>
                <a:latin typeface="Helvetica" pitchFamily="2" charset="0"/>
              </a:rPr>
              <a:t>limits the total number of elements produced to </a:t>
            </a:r>
            <a:r>
              <a:rPr lang="en" altLang="zh-CN" sz="2800" dirty="0">
                <a:solidFill>
                  <a:srgbClr val="333333"/>
                </a:solidFill>
                <a:latin typeface="Monaco" pitchFamily="2" charset="0"/>
              </a:rPr>
              <a:t>10</a:t>
            </a:r>
            <a:r>
              <a:rPr lang="en" altLang="zh-CN" sz="2800" dirty="0">
                <a:solidFill>
                  <a:srgbClr val="333333"/>
                </a:solidFill>
                <a:latin typeface="Helvetica" pitchFamily="2" charset="0"/>
              </a:rPr>
              <a:t>, so it displays the numbers from 1 through 10.</a:t>
            </a:r>
            <a:endParaRPr lang="en" altLang="zh-CN" sz="2800" dirty="0">
              <a:solidFill>
                <a:srgbClr val="333333"/>
              </a:solidFill>
              <a:effectLst/>
              <a:latin typeface="Helvetica" pitchFamily="2" charset="0"/>
            </a:endParaRPr>
          </a:p>
        </p:txBody>
      </p:sp>
      <p:sp>
        <p:nvSpPr>
          <p:cNvPr id="9" name="矩形 8">
            <a:extLst>
              <a:ext uri="{FF2B5EF4-FFF2-40B4-BE49-F238E27FC236}">
                <a16:creationId xmlns:a16="http://schemas.microsoft.com/office/drawing/2014/main" id="{6730F467-9EC3-194D-B5A0-A3318ADDCDB5}"/>
              </a:ext>
            </a:extLst>
          </p:cNvPr>
          <p:cNvSpPr/>
          <p:nvPr/>
        </p:nvSpPr>
        <p:spPr>
          <a:xfrm>
            <a:off x="341613" y="301434"/>
            <a:ext cx="8036011" cy="1384995"/>
          </a:xfrm>
          <a:prstGeom prst="rect">
            <a:avLst/>
          </a:prstGeom>
        </p:spPr>
        <p:txBody>
          <a:bodyPr wrap="square">
            <a:spAutoFit/>
          </a:bodyPr>
          <a:lstStyle/>
          <a:p>
            <a:r>
              <a:rPr lang="en" altLang="zh-CN" sz="2800" dirty="0" err="1">
                <a:solidFill>
                  <a:srgbClr val="333333"/>
                </a:solidFill>
                <a:latin typeface="Monaco" pitchFamily="2" charset="0"/>
              </a:rPr>
              <a:t>IntStream</a:t>
            </a:r>
            <a:r>
              <a:rPr lang="en" altLang="zh-CN" sz="2800" dirty="0">
                <a:solidFill>
                  <a:srgbClr val="333333"/>
                </a:solidFill>
                <a:latin typeface="Monaco" pitchFamily="2" charset="0"/>
              </a:rPr>
              <a:t> </a:t>
            </a:r>
            <a:r>
              <a:rPr lang="en" altLang="zh-CN" sz="2800" dirty="0">
                <a:solidFill>
                  <a:srgbClr val="333333"/>
                </a:solidFill>
                <a:latin typeface="Helvetica" pitchFamily="2" charset="0"/>
              </a:rPr>
              <a:t>method </a:t>
            </a:r>
            <a:r>
              <a:rPr lang="en" altLang="zh-CN" sz="2800" dirty="0">
                <a:solidFill>
                  <a:srgbClr val="FF0000"/>
                </a:solidFill>
                <a:latin typeface="Monaco" pitchFamily="2" charset="0"/>
              </a:rPr>
              <a:t>iterate</a:t>
            </a:r>
            <a:r>
              <a:rPr lang="en" altLang="zh-CN" sz="2800" dirty="0">
                <a:solidFill>
                  <a:srgbClr val="333333"/>
                </a:solidFill>
                <a:latin typeface="Monaco" pitchFamily="2" charset="0"/>
              </a:rPr>
              <a:t> </a:t>
            </a:r>
            <a:r>
              <a:rPr lang="en" altLang="zh-CN" sz="2800" dirty="0">
                <a:solidFill>
                  <a:srgbClr val="333333"/>
                </a:solidFill>
                <a:latin typeface="Helvetica" pitchFamily="2" charset="0"/>
              </a:rPr>
              <a:t>generates an ordered sequence of values starting with the seed value (</a:t>
            </a:r>
            <a:r>
              <a:rPr lang="en" altLang="zh-CN" sz="2800" dirty="0">
                <a:solidFill>
                  <a:srgbClr val="333333"/>
                </a:solidFill>
                <a:latin typeface="Monaco" pitchFamily="2" charset="0"/>
              </a:rPr>
              <a:t>1</a:t>
            </a:r>
            <a:r>
              <a:rPr lang="en" altLang="zh-CN" sz="2800" dirty="0">
                <a:solidFill>
                  <a:srgbClr val="333333"/>
                </a:solidFill>
                <a:latin typeface="Helvetica" pitchFamily="2" charset="0"/>
              </a:rPr>
              <a:t>) in its first argument. </a:t>
            </a:r>
            <a:endParaRPr lang="en" altLang="zh-CN" sz="2800" dirty="0">
              <a:solidFill>
                <a:srgbClr val="333333"/>
              </a:solidFill>
              <a:effectLst/>
              <a:latin typeface="Helvetica" pitchFamily="2" charset="0"/>
            </a:endParaRPr>
          </a:p>
        </p:txBody>
      </p:sp>
    </p:spTree>
    <p:extLst>
      <p:ext uri="{BB962C8B-B14F-4D97-AF65-F5344CB8AC3E}">
        <p14:creationId xmlns:p14="http://schemas.microsoft.com/office/powerpoint/2010/main" val="2295828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504E3C5-0F41-5C4B-ACFD-FCE9FBE245A7}"/>
              </a:ext>
            </a:extLst>
          </p:cNvPr>
          <p:cNvSpPr/>
          <p:nvPr/>
        </p:nvSpPr>
        <p:spPr>
          <a:xfrm>
            <a:off x="609600" y="609600"/>
            <a:ext cx="7696200" cy="954107"/>
          </a:xfrm>
          <a:prstGeom prst="rect">
            <a:avLst/>
          </a:prstGeom>
        </p:spPr>
        <p:txBody>
          <a:bodyPr wrap="square">
            <a:spAutoFit/>
          </a:bodyPr>
          <a:lstStyle/>
          <a:p>
            <a:r>
              <a:rPr lang="en-US" altLang="zh-CN" sz="2800" dirty="0" err="1">
                <a:solidFill>
                  <a:srgbClr val="333333"/>
                </a:solidFill>
                <a:latin typeface="Helvetica" pitchFamily="2" charset="0"/>
              </a:rPr>
              <a:t>IntStream</a:t>
            </a:r>
            <a:r>
              <a:rPr lang="zh-CN" altLang="en-US" sz="2800" dirty="0">
                <a:solidFill>
                  <a:srgbClr val="333333"/>
                </a:solidFill>
                <a:latin typeface="Helvetica" pitchFamily="2" charset="0"/>
              </a:rPr>
              <a:t> </a:t>
            </a:r>
            <a:r>
              <a:rPr lang="en-US" altLang="zh-CN" sz="2800" dirty="0">
                <a:solidFill>
                  <a:srgbClr val="333333"/>
                </a:solidFill>
                <a:latin typeface="Helvetica" pitchFamily="2" charset="0"/>
              </a:rPr>
              <a:t>method</a:t>
            </a:r>
            <a:r>
              <a:rPr lang="zh-CN" altLang="en-US" sz="2800" dirty="0">
                <a:solidFill>
                  <a:srgbClr val="333333"/>
                </a:solidFill>
                <a:latin typeface="Helvetica" pitchFamily="2" charset="0"/>
              </a:rPr>
              <a:t> </a:t>
            </a:r>
            <a:r>
              <a:rPr lang="en-US" altLang="zh-CN" sz="2800" dirty="0">
                <a:solidFill>
                  <a:srgbClr val="FF0000"/>
                </a:solidFill>
                <a:latin typeface="Helvetica" pitchFamily="2" charset="0"/>
              </a:rPr>
              <a:t>generate</a:t>
            </a:r>
            <a:r>
              <a:rPr lang="zh-CN" altLang="en-US" sz="2800" dirty="0">
                <a:solidFill>
                  <a:srgbClr val="333333"/>
                </a:solidFill>
                <a:latin typeface="Helvetica" pitchFamily="2" charset="0"/>
              </a:rPr>
              <a:t> </a:t>
            </a:r>
            <a:r>
              <a:rPr lang="en" altLang="zh-CN" sz="2800" dirty="0">
                <a:solidFill>
                  <a:srgbClr val="333333"/>
                </a:solidFill>
                <a:latin typeface="Helvetica" pitchFamily="2" charset="0"/>
              </a:rPr>
              <a:t>create unordered infinite streams</a:t>
            </a:r>
            <a:r>
              <a:rPr lang="en-US" altLang="zh-CN" sz="2800" dirty="0">
                <a:solidFill>
                  <a:srgbClr val="333333"/>
                </a:solidFill>
                <a:latin typeface="Helvetica" pitchFamily="2" charset="0"/>
              </a:rPr>
              <a:t>.</a:t>
            </a:r>
            <a:endParaRPr lang="en" altLang="zh-CN" sz="2800" dirty="0">
              <a:solidFill>
                <a:srgbClr val="333333"/>
              </a:solidFill>
              <a:effectLst/>
              <a:latin typeface="Helvetica" pitchFamily="2" charset="0"/>
            </a:endParaRPr>
          </a:p>
        </p:txBody>
      </p:sp>
      <p:sp>
        <p:nvSpPr>
          <p:cNvPr id="5" name="矩形 4">
            <a:extLst>
              <a:ext uri="{FF2B5EF4-FFF2-40B4-BE49-F238E27FC236}">
                <a16:creationId xmlns:a16="http://schemas.microsoft.com/office/drawing/2014/main" id="{5A4A4CA4-944B-B84A-9534-12D1A7E936B7}"/>
              </a:ext>
            </a:extLst>
          </p:cNvPr>
          <p:cNvSpPr/>
          <p:nvPr/>
        </p:nvSpPr>
        <p:spPr>
          <a:xfrm>
            <a:off x="304800" y="1905000"/>
            <a:ext cx="8686800" cy="1815882"/>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IntStream.generate</a:t>
            </a:r>
            <a:r>
              <a:rPr lang="en" altLang="zh-CN" sz="2800" dirty="0">
                <a:solidFill>
                  <a:srgbClr val="404040"/>
                </a:solidFill>
                <a:latin typeface="Monaco" pitchFamily="2" charset="0"/>
              </a:rPr>
              <a:t>(() -&gt; </a:t>
            </a:r>
            <a:r>
              <a:rPr lang="en" altLang="zh-CN" sz="2800" dirty="0" err="1">
                <a:solidFill>
                  <a:srgbClr val="404040"/>
                </a:solidFill>
                <a:latin typeface="Monaco" pitchFamily="2" charset="0"/>
              </a:rPr>
              <a:t>random.nextInt</a:t>
            </a:r>
            <a:r>
              <a:rPr lang="en" altLang="zh-CN" sz="2800" dirty="0">
                <a:solidFill>
                  <a:srgbClr val="404040"/>
                </a:solidFill>
                <a:latin typeface="Monaco" pitchFamily="2" charset="0"/>
              </a:rPr>
              <a:t>())</a:t>
            </a:r>
          </a:p>
          <a:p>
            <a:r>
              <a:rPr lang="en" altLang="zh-CN" sz="2800" dirty="0">
                <a:solidFill>
                  <a:srgbClr val="404040"/>
                </a:solidFill>
                <a:latin typeface="Monaco" pitchFamily="2" charset="0"/>
              </a:rPr>
              <a:t>         .limit(10)</a:t>
            </a:r>
          </a:p>
          <a:p>
            <a:r>
              <a:rPr lang="en" altLang="zh-CN" sz="2800" dirty="0">
                <a:solidFill>
                  <a:srgbClr val="404040"/>
                </a:solidFill>
                <a:latin typeface="Monaco" pitchFamily="2" charset="0"/>
              </a:rPr>
              <a:t>         .</a:t>
            </a:r>
            <a:r>
              <a:rPr lang="en" altLang="zh-CN" sz="2800" dirty="0" err="1">
                <a:solidFill>
                  <a:srgbClr val="404040"/>
                </a:solidFill>
                <a:latin typeface="Monaco" pitchFamily="2" charset="0"/>
              </a:rPr>
              <a:t>forEach</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System.out</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println</a:t>
            </a:r>
            <a:r>
              <a:rPr lang="en" altLang="zh-CN" sz="2800" dirty="0">
                <a:solidFill>
                  <a:srgbClr val="404040"/>
                </a:solidFill>
                <a:latin typeface="Monaco" pitchFamily="2" charset="0"/>
              </a:rPr>
              <a:t>);</a:t>
            </a:r>
            <a:endParaRPr lang="en" altLang="zh-CN" sz="2800" dirty="0">
              <a:solidFill>
                <a:srgbClr val="404040"/>
              </a:solidFill>
              <a:effectLst/>
              <a:latin typeface="Monaco" pitchFamily="2" charset="0"/>
            </a:endParaRPr>
          </a:p>
        </p:txBody>
      </p:sp>
      <p:sp>
        <p:nvSpPr>
          <p:cNvPr id="6" name="矩形 5">
            <a:extLst>
              <a:ext uri="{FF2B5EF4-FFF2-40B4-BE49-F238E27FC236}">
                <a16:creationId xmlns:a16="http://schemas.microsoft.com/office/drawing/2014/main" id="{4FE9F76C-A1A1-924E-A4DE-8237E3E058E2}"/>
              </a:ext>
            </a:extLst>
          </p:cNvPr>
          <p:cNvSpPr/>
          <p:nvPr/>
        </p:nvSpPr>
        <p:spPr>
          <a:xfrm>
            <a:off x="0" y="5334000"/>
            <a:ext cx="8991600" cy="1815882"/>
          </a:xfrm>
          <a:prstGeom prst="rect">
            <a:avLst/>
          </a:prstGeom>
          <a:solidFill>
            <a:srgbClr val="FFC000"/>
          </a:solidFill>
        </p:spPr>
        <p:txBody>
          <a:bodyPr wrap="square">
            <a:spAutoFit/>
          </a:bodyPr>
          <a:lstStyle/>
          <a:p>
            <a:r>
              <a:rPr lang="en" altLang="zh-CN" sz="2800" dirty="0" err="1">
                <a:solidFill>
                  <a:srgbClr val="404040"/>
                </a:solidFill>
                <a:latin typeface="Monaco" pitchFamily="2" charset="0"/>
              </a:rPr>
              <a:t>SecureRandom.ints</a:t>
            </a:r>
            <a:r>
              <a:rPr lang="en" altLang="zh-CN" sz="2800" dirty="0">
                <a:solidFill>
                  <a:srgbClr val="404040"/>
                </a:solidFill>
                <a:latin typeface="Monaco" pitchFamily="2" charset="0"/>
              </a:rPr>
              <a:t>()</a:t>
            </a:r>
          </a:p>
          <a:p>
            <a:r>
              <a:rPr lang="en" altLang="zh-CN" sz="2800" dirty="0">
                <a:solidFill>
                  <a:srgbClr val="404040"/>
                </a:solidFill>
                <a:latin typeface="Monaco" pitchFamily="2" charset="0"/>
              </a:rPr>
              <a:t>            .limit(10)</a:t>
            </a:r>
          </a:p>
          <a:p>
            <a:r>
              <a:rPr lang="en" altLang="zh-CN" sz="2800" dirty="0">
                <a:solidFill>
                  <a:srgbClr val="404040"/>
                </a:solidFill>
                <a:latin typeface="Monaco" pitchFamily="2" charset="0"/>
              </a:rPr>
              <a:t>            .</a:t>
            </a:r>
            <a:r>
              <a:rPr lang="en" altLang="zh-CN" sz="2800" dirty="0" err="1">
                <a:solidFill>
                  <a:srgbClr val="404040"/>
                </a:solidFill>
                <a:latin typeface="Monaco" pitchFamily="2" charset="0"/>
              </a:rPr>
              <a:t>forEach</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System.out</a:t>
            </a:r>
            <a:r>
              <a:rPr lang="en" altLang="zh-CN" sz="2800" dirty="0">
                <a:solidFill>
                  <a:srgbClr val="404040"/>
                </a:solidFill>
                <a:latin typeface="Monaco" pitchFamily="2" charset="0"/>
              </a:rPr>
              <a:t>::</a:t>
            </a:r>
            <a:r>
              <a:rPr lang="en" altLang="zh-CN" sz="2800" dirty="0" err="1">
                <a:solidFill>
                  <a:srgbClr val="404040"/>
                </a:solidFill>
                <a:latin typeface="Monaco" pitchFamily="2" charset="0"/>
              </a:rPr>
              <a:t>println</a:t>
            </a:r>
            <a:r>
              <a:rPr lang="en" altLang="zh-CN" sz="2800" dirty="0">
                <a:solidFill>
                  <a:srgbClr val="404040"/>
                </a:solidFill>
                <a:latin typeface="Monaco" pitchFamily="2" charset="0"/>
              </a:rPr>
              <a:t>);</a:t>
            </a:r>
            <a:endParaRPr lang="en" altLang="zh-CN" sz="2800" dirty="0">
              <a:solidFill>
                <a:srgbClr val="404040"/>
              </a:solidFill>
              <a:effectLst/>
              <a:latin typeface="Monaco" pitchFamily="2" charset="0"/>
            </a:endParaRPr>
          </a:p>
        </p:txBody>
      </p:sp>
      <p:sp>
        <p:nvSpPr>
          <p:cNvPr id="7" name="矩形 6">
            <a:extLst>
              <a:ext uri="{FF2B5EF4-FFF2-40B4-BE49-F238E27FC236}">
                <a16:creationId xmlns:a16="http://schemas.microsoft.com/office/drawing/2014/main" id="{222E64C7-9E62-C744-A956-1954E03E2364}"/>
              </a:ext>
            </a:extLst>
          </p:cNvPr>
          <p:cNvSpPr/>
          <p:nvPr/>
        </p:nvSpPr>
        <p:spPr>
          <a:xfrm>
            <a:off x="304800" y="4066294"/>
            <a:ext cx="8458200" cy="954107"/>
          </a:xfrm>
          <a:prstGeom prst="rect">
            <a:avLst/>
          </a:prstGeom>
        </p:spPr>
        <p:txBody>
          <a:bodyPr wrap="square">
            <a:spAutoFit/>
          </a:bodyPr>
          <a:lstStyle/>
          <a:p>
            <a:r>
              <a:rPr lang="en" altLang="zh-CN" sz="2800" dirty="0">
                <a:solidFill>
                  <a:srgbClr val="333333"/>
                </a:solidFill>
                <a:latin typeface="Helvetica" pitchFamily="2" charset="0"/>
              </a:rPr>
              <a:t>This is equivalent to using </a:t>
            </a:r>
            <a:r>
              <a:rPr lang="en" altLang="zh-CN" sz="2800" dirty="0" err="1">
                <a:solidFill>
                  <a:srgbClr val="333333"/>
                </a:solidFill>
                <a:latin typeface="Monaco" pitchFamily="2" charset="0"/>
              </a:rPr>
              <a:t>SecureRandom</a:t>
            </a:r>
            <a:r>
              <a:rPr lang="en" altLang="zh-CN" sz="2800" dirty="0" err="1">
                <a:solidFill>
                  <a:srgbClr val="333333"/>
                </a:solidFill>
                <a:latin typeface="Helvetica" pitchFamily="2" charset="0"/>
              </a:rPr>
              <a:t>’s</a:t>
            </a:r>
            <a:r>
              <a:rPr lang="en" altLang="zh-CN" sz="2800" dirty="0">
                <a:solidFill>
                  <a:srgbClr val="333333"/>
                </a:solidFill>
                <a:latin typeface="Helvetica" pitchFamily="2" charset="0"/>
              </a:rPr>
              <a:t> no- argument </a:t>
            </a:r>
            <a:r>
              <a:rPr lang="en" altLang="zh-CN" sz="2800" dirty="0" err="1">
                <a:solidFill>
                  <a:srgbClr val="333333"/>
                </a:solidFill>
                <a:latin typeface="Monaco" pitchFamily="2" charset="0"/>
              </a:rPr>
              <a:t>ints</a:t>
            </a:r>
            <a:r>
              <a:rPr lang="en" altLang="zh-CN" sz="2800" dirty="0">
                <a:solidFill>
                  <a:srgbClr val="333333"/>
                </a:solidFill>
                <a:latin typeface="Monaco" pitchFamily="2" charset="0"/>
              </a:rPr>
              <a:t> </a:t>
            </a:r>
            <a:r>
              <a:rPr lang="en" altLang="zh-CN" sz="2800" dirty="0">
                <a:solidFill>
                  <a:srgbClr val="333333"/>
                </a:solidFill>
                <a:latin typeface="Helvetica" pitchFamily="2" charset="0"/>
              </a:rPr>
              <a:t>method</a:t>
            </a:r>
            <a:endParaRPr lang="en" altLang="zh-CN" sz="2800" dirty="0">
              <a:solidFill>
                <a:srgbClr val="333333"/>
              </a:solidFill>
              <a:effectLst/>
              <a:latin typeface="Helvetica" pitchFamily="2" charset="0"/>
            </a:endParaRPr>
          </a:p>
        </p:txBody>
      </p:sp>
    </p:spTree>
    <p:extLst>
      <p:ext uri="{BB962C8B-B14F-4D97-AF65-F5344CB8AC3E}">
        <p14:creationId xmlns:p14="http://schemas.microsoft.com/office/powerpoint/2010/main" val="1329166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A16DA-D0FA-4C4E-9BC1-A9281D13E2BA}"/>
              </a:ext>
            </a:extLst>
          </p:cNvPr>
          <p:cNvSpPr>
            <a:spLocks noGrp="1"/>
          </p:cNvSpPr>
          <p:nvPr>
            <p:ph type="title"/>
          </p:nvPr>
        </p:nvSpPr>
        <p:spPr/>
        <p:txBody>
          <a:bodyPr>
            <a:normAutofit/>
          </a:bodyPr>
          <a:lstStyle/>
          <a:p>
            <a:r>
              <a:rPr lang="en" altLang="zh-CN" sz="4000" dirty="0">
                <a:solidFill>
                  <a:srgbClr val="3380E6"/>
                </a:solidFill>
                <a:latin typeface="Arial"/>
              </a:rPr>
              <a:t>9.1</a:t>
            </a:r>
            <a:r>
              <a:rPr lang="en-US" altLang="zh-CN" sz="4000" dirty="0">
                <a:solidFill>
                  <a:srgbClr val="3380E6"/>
                </a:solidFill>
                <a:latin typeface="Arial"/>
              </a:rPr>
              <a:t>6</a:t>
            </a:r>
            <a:r>
              <a:rPr lang="zh-CN" altLang="en-US" sz="4000" dirty="0">
                <a:solidFill>
                  <a:srgbClr val="3380E6"/>
                </a:solidFill>
                <a:latin typeface="Arial"/>
              </a:rPr>
              <a:t> </a:t>
            </a:r>
            <a:r>
              <a:rPr lang="en" altLang="zh-CN" sz="4000" dirty="0">
                <a:solidFill>
                  <a:srgbClr val="3380E6"/>
                </a:solidFill>
                <a:latin typeface="Arial"/>
              </a:rPr>
              <a:t>Lambda Event Handlers</a:t>
            </a:r>
            <a:endParaRPr kumimoji="1" lang="zh-CN" altLang="en-US" dirty="0"/>
          </a:p>
        </p:txBody>
      </p:sp>
      <p:sp>
        <p:nvSpPr>
          <p:cNvPr id="3" name="文本占位符 2">
            <a:extLst>
              <a:ext uri="{FF2B5EF4-FFF2-40B4-BE49-F238E27FC236}">
                <a16:creationId xmlns:a16="http://schemas.microsoft.com/office/drawing/2014/main" id="{C3094CD4-2C8B-CE45-A85B-86C6874FE418}"/>
              </a:ext>
            </a:extLst>
          </p:cNvPr>
          <p:cNvSpPr>
            <a:spLocks noGrp="1"/>
          </p:cNvSpPr>
          <p:nvPr>
            <p:ph type="body" idx="1"/>
          </p:nvPr>
        </p:nvSpPr>
        <p:spPr/>
        <p:txBody>
          <a:bodyPr/>
          <a:lstStyle/>
          <a:p>
            <a:endParaRPr kumimoji="1" lang="zh-CN" altLang="en-US" dirty="0"/>
          </a:p>
        </p:txBody>
      </p:sp>
      <p:sp>
        <p:nvSpPr>
          <p:cNvPr id="4" name="矩形 3">
            <a:extLst>
              <a:ext uri="{FF2B5EF4-FFF2-40B4-BE49-F238E27FC236}">
                <a16:creationId xmlns:a16="http://schemas.microsoft.com/office/drawing/2014/main" id="{3A02B8FE-469C-0346-9FD6-2B56FB751302}"/>
              </a:ext>
            </a:extLst>
          </p:cNvPr>
          <p:cNvSpPr/>
          <p:nvPr/>
        </p:nvSpPr>
        <p:spPr>
          <a:xfrm>
            <a:off x="228600" y="1371000"/>
            <a:ext cx="8077200" cy="5632311"/>
          </a:xfrm>
          <a:prstGeom prst="rect">
            <a:avLst/>
          </a:prstGeom>
          <a:solidFill>
            <a:srgbClr val="FFC000"/>
          </a:solidFill>
        </p:spPr>
        <p:txBody>
          <a:bodyPr wrap="square">
            <a:spAutoFit/>
          </a:bodyPr>
          <a:lstStyle/>
          <a:p>
            <a:pPr marL="1226820">
              <a:spcAft>
                <a:spcPts val="0"/>
              </a:spcAft>
            </a:pPr>
            <a:r>
              <a:rPr lang="en-US" altLang="zh-CN" sz="2400" kern="100" dirty="0" err="1">
                <a:solidFill>
                  <a:srgbClr val="404040"/>
                </a:solidFill>
                <a:latin typeface="Times" pitchFamily="2" charset="0"/>
                <a:ea typeface="Times" pitchFamily="2" charset="0"/>
                <a:cs typeface="Times" pitchFamily="2" charset="0"/>
              </a:rPr>
              <a:t>tipPercentageSlider.valueProperty</a:t>
            </a:r>
            <a:r>
              <a:rPr lang="en-US" altLang="zh-CN" sz="2400" kern="100" dirty="0">
                <a:solidFill>
                  <a:srgbClr val="404040"/>
                </a:solidFill>
                <a:latin typeface="Times" pitchFamily="2" charset="0"/>
                <a:ea typeface="Times" pitchFamily="2" charset="0"/>
                <a:cs typeface="Times" pitchFamily="2" charset="0"/>
              </a:rPr>
              <a:t>().</a:t>
            </a:r>
            <a:r>
              <a:rPr lang="en-US" altLang="zh-CN" sz="2400" kern="100" dirty="0" err="1">
                <a:solidFill>
                  <a:srgbClr val="404040"/>
                </a:solidFill>
                <a:latin typeface="Times" pitchFamily="2" charset="0"/>
                <a:ea typeface="Times" pitchFamily="2" charset="0"/>
                <a:cs typeface="Times" pitchFamily="2" charset="0"/>
              </a:rPr>
              <a:t>addListener</a:t>
            </a:r>
            <a:r>
              <a:rPr lang="en-US" altLang="zh-CN" sz="2400" kern="100" dirty="0">
                <a:solidFill>
                  <a:srgbClr val="404040"/>
                </a:solidFill>
                <a:latin typeface="Times" pitchFamily="2" charset="0"/>
                <a:ea typeface="Times" pitchFamily="2" charset="0"/>
                <a:cs typeface="Times" pitchFamily="2" charset="0"/>
              </a:rPr>
              <a:t>(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new </a:t>
            </a:r>
            <a:r>
              <a:rPr lang="en-US" altLang="zh-CN" sz="2400" kern="100" dirty="0" err="1">
                <a:solidFill>
                  <a:srgbClr val="404040"/>
                </a:solidFill>
                <a:latin typeface="Times" pitchFamily="2" charset="0"/>
                <a:ea typeface="Times" pitchFamily="2" charset="0"/>
                <a:cs typeface="Times" pitchFamily="2" charset="0"/>
              </a:rPr>
              <a:t>ChangeListener</a:t>
            </a:r>
            <a:r>
              <a:rPr lang="en-US" altLang="zh-CN" sz="2400" kern="100" dirty="0">
                <a:solidFill>
                  <a:srgbClr val="404040"/>
                </a:solidFill>
                <a:latin typeface="Times" pitchFamily="2" charset="0"/>
                <a:ea typeface="Times" pitchFamily="2" charset="0"/>
                <a:cs typeface="Times" pitchFamily="2" charset="0"/>
              </a:rPr>
              <a:t>&lt;Number&gt;() {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@Override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public void changed(</a:t>
            </a:r>
            <a:r>
              <a:rPr lang="en-US" altLang="zh-CN" sz="2400" kern="100" dirty="0" err="1">
                <a:solidFill>
                  <a:srgbClr val="404040"/>
                </a:solidFill>
                <a:latin typeface="Times" pitchFamily="2" charset="0"/>
                <a:ea typeface="Times" pitchFamily="2" charset="0"/>
                <a:cs typeface="Times" pitchFamily="2" charset="0"/>
              </a:rPr>
              <a:t>ObservableValue</a:t>
            </a:r>
            <a:r>
              <a:rPr lang="en-US" altLang="zh-CN" sz="2400" kern="100" dirty="0">
                <a:solidFill>
                  <a:srgbClr val="404040"/>
                </a:solidFill>
                <a:latin typeface="Times" pitchFamily="2" charset="0"/>
                <a:ea typeface="Times" pitchFamily="2" charset="0"/>
                <a:cs typeface="Times" pitchFamily="2" charset="0"/>
              </a:rPr>
              <a:t>&lt;? extends Number&gt; </a:t>
            </a:r>
            <a:r>
              <a:rPr lang="en-US" altLang="zh-CN" sz="2400" kern="100" dirty="0" err="1">
                <a:solidFill>
                  <a:srgbClr val="404040"/>
                </a:solidFill>
                <a:latin typeface="Times" pitchFamily="2" charset="0"/>
                <a:ea typeface="Times" pitchFamily="2" charset="0"/>
                <a:cs typeface="Times" pitchFamily="2" charset="0"/>
              </a:rPr>
              <a:t>ov</a:t>
            </a:r>
            <a:r>
              <a:rPr lang="en-US" altLang="zh-CN" sz="2400" kern="100" dirty="0">
                <a:solidFill>
                  <a:srgbClr val="404040"/>
                </a:solidFill>
                <a:latin typeface="Times" pitchFamily="2" charset="0"/>
                <a:ea typeface="Times" pitchFamily="2" charset="0"/>
                <a:cs typeface="Times" pitchFamily="2" charset="0"/>
              </a:rPr>
              <a:t>,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Number </a:t>
            </a:r>
            <a:r>
              <a:rPr lang="en-US" altLang="zh-CN" sz="2400" kern="100" dirty="0" err="1">
                <a:solidFill>
                  <a:srgbClr val="404040"/>
                </a:solidFill>
                <a:latin typeface="Times" pitchFamily="2" charset="0"/>
                <a:ea typeface="Times" pitchFamily="2" charset="0"/>
                <a:cs typeface="Times" pitchFamily="2" charset="0"/>
              </a:rPr>
              <a:t>oldValue</a:t>
            </a:r>
            <a:r>
              <a:rPr lang="en-US" altLang="zh-CN" sz="2400" kern="100" dirty="0">
                <a:solidFill>
                  <a:srgbClr val="404040"/>
                </a:solidFill>
                <a:latin typeface="Times" pitchFamily="2" charset="0"/>
                <a:ea typeface="Times" pitchFamily="2" charset="0"/>
                <a:cs typeface="Times" pitchFamily="2" charset="0"/>
              </a:rPr>
              <a:t>, Number </a:t>
            </a:r>
            <a:r>
              <a:rPr lang="en-US" altLang="zh-CN" sz="2400" kern="100" dirty="0" err="1">
                <a:solidFill>
                  <a:srgbClr val="404040"/>
                </a:solidFill>
                <a:latin typeface="Times" pitchFamily="2" charset="0"/>
                <a:ea typeface="Times" pitchFamily="2" charset="0"/>
                <a:cs typeface="Times" pitchFamily="2" charset="0"/>
              </a:rPr>
              <a:t>newValue</a:t>
            </a:r>
            <a:r>
              <a:rPr lang="en-US" altLang="zh-CN" sz="2400" kern="100" dirty="0">
                <a:solidFill>
                  <a:srgbClr val="404040"/>
                </a:solidFill>
                <a:latin typeface="Times" pitchFamily="2" charset="0"/>
                <a:ea typeface="Times" pitchFamily="2" charset="0"/>
                <a:cs typeface="Times" pitchFamily="2" charset="0"/>
              </a:rPr>
              <a:t>) {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a:t>
            </a:r>
            <a:r>
              <a:rPr lang="en-US" altLang="zh-CN" sz="2400" kern="100" dirty="0" err="1">
                <a:solidFill>
                  <a:srgbClr val="404040"/>
                </a:solidFill>
                <a:latin typeface="Times" pitchFamily="2" charset="0"/>
                <a:ea typeface="Times" pitchFamily="2" charset="0"/>
                <a:cs typeface="Times" pitchFamily="2" charset="0"/>
              </a:rPr>
              <a:t>tipPercentage</a:t>
            </a:r>
            <a:r>
              <a:rPr lang="en-US" altLang="zh-CN" sz="2400" kern="100" dirty="0">
                <a:solidFill>
                  <a:srgbClr val="404040"/>
                </a:solidFill>
                <a:latin typeface="Times" pitchFamily="2" charset="0"/>
                <a:ea typeface="Times" pitchFamily="2" charset="0"/>
                <a:cs typeface="Times" pitchFamily="2" charset="0"/>
              </a:rPr>
              <a:t> =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a:t>
            </a:r>
            <a:r>
              <a:rPr lang="en-US" altLang="zh-CN" sz="2400" kern="100" dirty="0" err="1">
                <a:solidFill>
                  <a:srgbClr val="404040"/>
                </a:solidFill>
                <a:latin typeface="Times" pitchFamily="2" charset="0"/>
                <a:ea typeface="Times" pitchFamily="2" charset="0"/>
                <a:cs typeface="Times" pitchFamily="2" charset="0"/>
              </a:rPr>
              <a:t>BigDecimal.valueOf</a:t>
            </a:r>
            <a:r>
              <a:rPr lang="en-US" altLang="zh-CN" sz="2400" kern="100" dirty="0">
                <a:solidFill>
                  <a:srgbClr val="404040"/>
                </a:solidFill>
                <a:latin typeface="Times" pitchFamily="2" charset="0"/>
                <a:ea typeface="Times" pitchFamily="2" charset="0"/>
                <a:cs typeface="Times" pitchFamily="2" charset="0"/>
              </a:rPr>
              <a:t>(</a:t>
            </a:r>
            <a:r>
              <a:rPr lang="en-US" altLang="zh-CN" sz="2400" kern="100" dirty="0" err="1">
                <a:solidFill>
                  <a:srgbClr val="404040"/>
                </a:solidFill>
                <a:latin typeface="Times" pitchFamily="2" charset="0"/>
                <a:ea typeface="Times" pitchFamily="2" charset="0"/>
                <a:cs typeface="Times" pitchFamily="2" charset="0"/>
              </a:rPr>
              <a:t>newValue.intValue</a:t>
            </a:r>
            <a:r>
              <a:rPr lang="en-US" altLang="zh-CN" sz="2400" kern="100" dirty="0">
                <a:solidFill>
                  <a:srgbClr val="404040"/>
                </a:solidFill>
                <a:latin typeface="Times" pitchFamily="2" charset="0"/>
                <a:ea typeface="Times" pitchFamily="2" charset="0"/>
                <a:cs typeface="Times" pitchFamily="2" charset="0"/>
              </a:rPr>
              <a:t>() / 100.0);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a:t>
            </a:r>
            <a:r>
              <a:rPr lang="en-US" altLang="zh-CN" sz="2400" kern="100" dirty="0" err="1">
                <a:solidFill>
                  <a:srgbClr val="404040"/>
                </a:solidFill>
                <a:latin typeface="Times" pitchFamily="2" charset="0"/>
                <a:ea typeface="Times" pitchFamily="2" charset="0"/>
                <a:cs typeface="Times" pitchFamily="2" charset="0"/>
              </a:rPr>
              <a:t>tipPercentageLabel.setText</a:t>
            </a:r>
            <a:r>
              <a:rPr lang="en-US" altLang="zh-CN" sz="2400" kern="100" dirty="0">
                <a:solidFill>
                  <a:srgbClr val="404040"/>
                </a:solidFill>
                <a:latin typeface="Times" pitchFamily="2" charset="0"/>
                <a:ea typeface="Times" pitchFamily="2" charset="0"/>
                <a:cs typeface="Times" pitchFamily="2" charset="0"/>
              </a:rPr>
              <a:t>(</a:t>
            </a:r>
            <a:r>
              <a:rPr lang="en-US" altLang="zh-CN" sz="2400" kern="100" dirty="0" err="1">
                <a:solidFill>
                  <a:srgbClr val="404040"/>
                </a:solidFill>
                <a:latin typeface="Times" pitchFamily="2" charset="0"/>
                <a:ea typeface="Times" pitchFamily="2" charset="0"/>
                <a:cs typeface="Times" pitchFamily="2" charset="0"/>
              </a:rPr>
              <a:t>percent.format</a:t>
            </a:r>
            <a:r>
              <a:rPr lang="en-US" altLang="zh-CN" sz="2400" kern="100" dirty="0">
                <a:solidFill>
                  <a:srgbClr val="404040"/>
                </a:solidFill>
                <a:latin typeface="Times" pitchFamily="2" charset="0"/>
                <a:ea typeface="Times" pitchFamily="2" charset="0"/>
                <a:cs typeface="Times" pitchFamily="2" charset="0"/>
              </a:rPr>
              <a:t>(</a:t>
            </a:r>
            <a:r>
              <a:rPr lang="en-US" altLang="zh-CN" sz="2400" kern="100" dirty="0" err="1">
                <a:solidFill>
                  <a:srgbClr val="404040"/>
                </a:solidFill>
                <a:latin typeface="Times" pitchFamily="2" charset="0"/>
                <a:ea typeface="Times" pitchFamily="2" charset="0"/>
                <a:cs typeface="Times" pitchFamily="2" charset="0"/>
              </a:rPr>
              <a:t>tipPercentage</a:t>
            </a:r>
            <a:r>
              <a:rPr lang="en-US" altLang="zh-CN" sz="2400" kern="100" dirty="0">
                <a:solidFill>
                  <a:srgbClr val="404040"/>
                </a:solidFill>
                <a:latin typeface="Times" pitchFamily="2" charset="0"/>
                <a:ea typeface="Times" pitchFamily="2" charset="0"/>
                <a:cs typeface="Times" pitchFamily="2" charset="0"/>
              </a:rPr>
              <a:t>));</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   }</a:t>
            </a:r>
            <a:endParaRPr lang="zh-CN" altLang="zh-CN" sz="24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400" kern="100" dirty="0">
                <a:solidFill>
                  <a:srgbClr val="404040"/>
                </a:solidFill>
                <a:latin typeface="Times" pitchFamily="2" charset="0"/>
                <a:ea typeface="Times" pitchFamily="2" charset="0"/>
                <a:cs typeface="Times" pitchFamily="2" charset="0"/>
              </a:rPr>
              <a: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62898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48147BD-56D2-FB4B-9212-A69675598494}"/>
              </a:ext>
            </a:extLst>
          </p:cNvPr>
          <p:cNvSpPr/>
          <p:nvPr/>
        </p:nvSpPr>
        <p:spPr>
          <a:xfrm>
            <a:off x="114300" y="1676400"/>
            <a:ext cx="8915400" cy="3970318"/>
          </a:xfrm>
          <a:prstGeom prst="rect">
            <a:avLst/>
          </a:prstGeom>
          <a:solidFill>
            <a:srgbClr val="FFC000"/>
          </a:solidFill>
        </p:spPr>
        <p:txBody>
          <a:bodyPr wrap="square">
            <a:spAutoFit/>
          </a:bodyPr>
          <a:lstStyle/>
          <a:p>
            <a:pPr marL="1226820">
              <a:spcAft>
                <a:spcPts val="0"/>
              </a:spcAft>
            </a:pPr>
            <a:r>
              <a:rPr lang="en-US" altLang="zh-CN" sz="2800" kern="100" dirty="0" err="1">
                <a:solidFill>
                  <a:srgbClr val="404040"/>
                </a:solidFill>
                <a:latin typeface="Times" pitchFamily="2" charset="0"/>
                <a:ea typeface="Times" pitchFamily="2" charset="0"/>
                <a:cs typeface="Times" pitchFamily="2" charset="0"/>
              </a:rPr>
              <a:t>tipPercentageSlider.valueProperty</a:t>
            </a:r>
            <a:r>
              <a:rPr lang="en-US" altLang="zh-CN" sz="2800" kern="100" dirty="0">
                <a:solidFill>
                  <a:srgbClr val="404040"/>
                </a:solidFill>
                <a:latin typeface="Times" pitchFamily="2" charset="0"/>
                <a:ea typeface="Times" pitchFamily="2" charset="0"/>
                <a:cs typeface="Times" pitchFamily="2" charset="0"/>
              </a:rPr>
              <a:t>().</a:t>
            </a:r>
            <a:r>
              <a:rPr lang="en-US" altLang="zh-CN" sz="2800" kern="100" dirty="0" err="1">
                <a:solidFill>
                  <a:srgbClr val="404040"/>
                </a:solidFill>
                <a:latin typeface="Times" pitchFamily="2" charset="0"/>
                <a:ea typeface="Times" pitchFamily="2" charset="0"/>
                <a:cs typeface="Times" pitchFamily="2" charset="0"/>
              </a:rPr>
              <a:t>addListener</a:t>
            </a:r>
            <a:r>
              <a:rPr lang="en-US" altLang="zh-CN" sz="2800" kern="100" dirty="0">
                <a:solidFill>
                  <a:srgbClr val="404040"/>
                </a:solidFill>
                <a:latin typeface="Times" pitchFamily="2" charset="0"/>
                <a:ea typeface="Times" pitchFamily="2" charset="0"/>
                <a:cs typeface="Times" pitchFamily="2" charset="0"/>
              </a:rPr>
              <a:t>(</a:t>
            </a:r>
            <a:endParaRPr lang="zh-CN" altLang="zh-CN" sz="28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ov</a:t>
            </a: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oldValue</a:t>
            </a: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newValue</a:t>
            </a:r>
            <a:r>
              <a:rPr lang="en-US" altLang="zh-CN" sz="2800" kern="100" dirty="0">
                <a:solidFill>
                  <a:srgbClr val="404040"/>
                </a:solidFill>
                <a:latin typeface="Times" pitchFamily="2" charset="0"/>
                <a:ea typeface="Times" pitchFamily="2" charset="0"/>
                <a:cs typeface="Times" pitchFamily="2" charset="0"/>
              </a:rPr>
              <a:t>) -&gt; {</a:t>
            </a:r>
            <a:endParaRPr lang="zh-CN" altLang="zh-CN" sz="28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tipPercentage</a:t>
            </a:r>
            <a:r>
              <a:rPr lang="en-US" altLang="zh-CN" sz="2800" kern="100" dirty="0">
                <a:solidFill>
                  <a:srgbClr val="404040"/>
                </a:solidFill>
                <a:latin typeface="Times" pitchFamily="2" charset="0"/>
                <a:ea typeface="Times" pitchFamily="2" charset="0"/>
                <a:cs typeface="Times" pitchFamily="2" charset="0"/>
              </a:rPr>
              <a:t> =  </a:t>
            </a:r>
            <a:endParaRPr lang="zh-CN" altLang="zh-CN" sz="28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BigDecimal.valueOf</a:t>
            </a:r>
            <a:r>
              <a:rPr lang="en-US" altLang="zh-CN" sz="2800" kern="100" dirty="0">
                <a:solidFill>
                  <a:srgbClr val="404040"/>
                </a:solidFill>
                <a:latin typeface="Times" pitchFamily="2" charset="0"/>
                <a:ea typeface="Times" pitchFamily="2" charset="0"/>
                <a:cs typeface="Times" pitchFamily="2" charset="0"/>
              </a:rPr>
              <a:t>(</a:t>
            </a:r>
            <a:r>
              <a:rPr lang="en-US" altLang="zh-CN" sz="2800" kern="100" dirty="0" err="1">
                <a:solidFill>
                  <a:srgbClr val="404040"/>
                </a:solidFill>
                <a:latin typeface="Times" pitchFamily="2" charset="0"/>
                <a:ea typeface="Times" pitchFamily="2" charset="0"/>
                <a:cs typeface="Times" pitchFamily="2" charset="0"/>
              </a:rPr>
              <a:t>newValue.intValue</a:t>
            </a:r>
            <a:r>
              <a:rPr lang="en-US" altLang="zh-CN" sz="2800" kern="100" dirty="0">
                <a:solidFill>
                  <a:srgbClr val="404040"/>
                </a:solidFill>
                <a:latin typeface="Times" pitchFamily="2" charset="0"/>
                <a:ea typeface="Times" pitchFamily="2" charset="0"/>
                <a:cs typeface="Times" pitchFamily="2" charset="0"/>
              </a:rPr>
              <a:t>() / 100.0);  </a:t>
            </a:r>
            <a:endParaRPr lang="zh-CN" altLang="zh-CN" sz="28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a:solidFill>
                  <a:srgbClr val="404040"/>
                </a:solidFill>
                <a:latin typeface="Times" pitchFamily="2" charset="0"/>
                <a:ea typeface="Times" pitchFamily="2" charset="0"/>
                <a:cs typeface="Times" pitchFamily="2" charset="0"/>
              </a:rPr>
              <a:t>      </a:t>
            </a:r>
            <a:r>
              <a:rPr lang="en-US" altLang="zh-CN" sz="2800" kern="100" dirty="0" err="1">
                <a:solidFill>
                  <a:srgbClr val="404040"/>
                </a:solidFill>
                <a:latin typeface="Times" pitchFamily="2" charset="0"/>
                <a:ea typeface="Times" pitchFamily="2" charset="0"/>
                <a:cs typeface="Times" pitchFamily="2" charset="0"/>
              </a:rPr>
              <a:t>tipPercentageLabel.setText</a:t>
            </a:r>
            <a:r>
              <a:rPr lang="en-US" altLang="zh-CN" sz="2800" kern="100" dirty="0">
                <a:solidFill>
                  <a:srgbClr val="404040"/>
                </a:solidFill>
                <a:latin typeface="Times" pitchFamily="2" charset="0"/>
                <a:ea typeface="Times" pitchFamily="2" charset="0"/>
                <a:cs typeface="Times" pitchFamily="2" charset="0"/>
              </a:rPr>
              <a:t>(</a:t>
            </a:r>
            <a:r>
              <a:rPr lang="en-US" altLang="zh-CN" sz="2800" kern="100" dirty="0" err="1">
                <a:solidFill>
                  <a:srgbClr val="404040"/>
                </a:solidFill>
                <a:latin typeface="Times" pitchFamily="2" charset="0"/>
                <a:ea typeface="Times" pitchFamily="2" charset="0"/>
                <a:cs typeface="Times" pitchFamily="2" charset="0"/>
              </a:rPr>
              <a:t>percent.format</a:t>
            </a:r>
            <a:r>
              <a:rPr lang="en-US" altLang="zh-CN" sz="2800" kern="100" dirty="0">
                <a:solidFill>
                  <a:srgbClr val="404040"/>
                </a:solidFill>
                <a:latin typeface="Times" pitchFamily="2" charset="0"/>
                <a:ea typeface="Times" pitchFamily="2" charset="0"/>
                <a:cs typeface="Times" pitchFamily="2" charset="0"/>
              </a:rPr>
              <a:t>(</a:t>
            </a:r>
            <a:r>
              <a:rPr lang="en-US" altLang="zh-CN" sz="2800" kern="100" dirty="0" err="1">
                <a:solidFill>
                  <a:srgbClr val="404040"/>
                </a:solidFill>
                <a:latin typeface="Times" pitchFamily="2" charset="0"/>
                <a:ea typeface="Times" pitchFamily="2" charset="0"/>
                <a:cs typeface="Times" pitchFamily="2" charset="0"/>
              </a:rPr>
              <a:t>tipPercentage</a:t>
            </a:r>
            <a:r>
              <a:rPr lang="en-US" altLang="zh-CN" sz="2800" kern="100" dirty="0">
                <a:solidFill>
                  <a:srgbClr val="404040"/>
                </a:solidFill>
                <a:latin typeface="Times" pitchFamily="2" charset="0"/>
                <a:ea typeface="Times" pitchFamily="2" charset="0"/>
                <a:cs typeface="Times" pitchFamily="2" charset="0"/>
              </a:rPr>
              <a:t>));</a:t>
            </a:r>
            <a:endParaRPr lang="zh-CN" altLang="zh-CN" sz="2800" kern="100" dirty="0">
              <a:latin typeface="DengXian" panose="02010600030101010101" pitchFamily="2" charset="-122"/>
              <a:ea typeface="DengXian" panose="02010600030101010101" pitchFamily="2" charset="-122"/>
              <a:cs typeface="Times New Roman" panose="02020603050405020304" pitchFamily="18" charset="0"/>
            </a:endParaRPr>
          </a:p>
          <a:p>
            <a:pPr marL="1226820">
              <a:spcAft>
                <a:spcPts val="0"/>
              </a:spcAft>
            </a:pPr>
            <a:r>
              <a:rPr lang="en-US" altLang="zh-CN" sz="2800" kern="100" dirty="0">
                <a:solidFill>
                  <a:srgbClr val="404040"/>
                </a:solidFill>
                <a:latin typeface="Times" pitchFamily="2" charset="0"/>
                <a:ea typeface="Times" pitchFamily="2" charset="0"/>
                <a:cs typeface="Times" pitchFamily="2" charset="0"/>
              </a:rPr>
              <a:t>   });</a:t>
            </a:r>
            <a:endParaRPr lang="zh-CN" altLang="zh-CN" sz="2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8A7F9E7D-4AAD-D14F-82DE-7C0733253D1C}"/>
              </a:ext>
            </a:extLst>
          </p:cNvPr>
          <p:cNvSpPr/>
          <p:nvPr/>
        </p:nvSpPr>
        <p:spPr>
          <a:xfrm>
            <a:off x="-533400" y="457200"/>
            <a:ext cx="9144000" cy="1077218"/>
          </a:xfrm>
          <a:prstGeom prst="rect">
            <a:avLst/>
          </a:prstGeom>
        </p:spPr>
        <p:txBody>
          <a:bodyPr wrap="square">
            <a:spAutoFit/>
          </a:bodyPr>
          <a:lstStyle/>
          <a:p>
            <a:pPr marL="952500">
              <a:spcAft>
                <a:spcPts val="0"/>
              </a:spcAft>
            </a:pPr>
            <a:r>
              <a:rPr lang="en-US" altLang="zh-CN" sz="3200" kern="100" dirty="0">
                <a:solidFill>
                  <a:srgbClr val="333333"/>
                </a:solidFill>
                <a:latin typeface="Times" pitchFamily="2" charset="0"/>
                <a:ea typeface="Times" pitchFamily="2" charset="0"/>
                <a:cs typeface="Times" pitchFamily="2" charset="0"/>
              </a:rPr>
              <a:t>can be implemented more concisely with a lambda as:</a:t>
            </a:r>
            <a:endParaRPr lang="zh-CN" altLang="zh-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3818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A16DA-D0FA-4C4E-9BC1-A9281D13E2BA}"/>
              </a:ext>
            </a:extLst>
          </p:cNvPr>
          <p:cNvSpPr>
            <a:spLocks noGrp="1"/>
          </p:cNvSpPr>
          <p:nvPr>
            <p:ph type="title"/>
          </p:nvPr>
        </p:nvSpPr>
        <p:spPr/>
        <p:txBody>
          <a:bodyPr>
            <a:normAutofit fontScale="90000"/>
          </a:bodyPr>
          <a:lstStyle/>
          <a:p>
            <a:r>
              <a:rPr lang="en" altLang="zh-CN" dirty="0">
                <a:solidFill>
                  <a:srgbClr val="3380E6"/>
                </a:solidFill>
                <a:latin typeface="Arial"/>
              </a:rPr>
              <a:t>9.1</a:t>
            </a:r>
            <a:r>
              <a:rPr lang="en-US" altLang="zh-CN" dirty="0">
                <a:solidFill>
                  <a:srgbClr val="3380E6"/>
                </a:solidFill>
                <a:latin typeface="Arial"/>
              </a:rPr>
              <a:t>7</a:t>
            </a:r>
            <a:r>
              <a:rPr lang="zh-CN" altLang="en-US" dirty="0">
                <a:solidFill>
                  <a:srgbClr val="3380E6"/>
                </a:solidFill>
                <a:latin typeface="Arial"/>
              </a:rPr>
              <a:t> </a:t>
            </a:r>
            <a:r>
              <a:rPr lang="en" altLang="zh-CN" dirty="0">
                <a:solidFill>
                  <a:srgbClr val="3380E6"/>
                </a:solidFill>
                <a:latin typeface="Arial"/>
              </a:rPr>
              <a:t>Additional Notes on Java SE 8 Interfaces</a:t>
            </a:r>
            <a:endParaRPr lang="zh-CN" altLang="en-US" dirty="0">
              <a:solidFill>
                <a:srgbClr val="3380E6"/>
              </a:solidFill>
              <a:latin typeface="Arial"/>
            </a:endParaRPr>
          </a:p>
        </p:txBody>
      </p:sp>
      <p:sp>
        <p:nvSpPr>
          <p:cNvPr id="3" name="文本占位符 2">
            <a:extLst>
              <a:ext uri="{FF2B5EF4-FFF2-40B4-BE49-F238E27FC236}">
                <a16:creationId xmlns:a16="http://schemas.microsoft.com/office/drawing/2014/main" id="{C3094CD4-2C8B-CE45-A85B-86C6874FE418}"/>
              </a:ext>
            </a:extLst>
          </p:cNvPr>
          <p:cNvSpPr>
            <a:spLocks noGrp="1"/>
          </p:cNvSpPr>
          <p:nvPr>
            <p:ph type="body" idx="1"/>
          </p:nvPr>
        </p:nvSpPr>
        <p:spPr>
          <a:xfrm>
            <a:off x="457200" y="1481138"/>
            <a:ext cx="8229600" cy="4919662"/>
          </a:xfrm>
        </p:spPr>
        <p:txBody>
          <a:bodyPr/>
          <a:lstStyle/>
          <a:p>
            <a:r>
              <a:rPr lang="en" altLang="zh-CN" dirty="0"/>
              <a:t>Java SE 8 Interfaces Allow Inheritance of Method Implementations</a:t>
            </a:r>
          </a:p>
          <a:p>
            <a:pPr lvl="1"/>
            <a:r>
              <a:rPr lang="en" altLang="zh-CN" dirty="0"/>
              <a:t>When a class implements an interface with default methods and does not override them, the class inherits the default methods’ implementations.</a:t>
            </a:r>
          </a:p>
          <a:p>
            <a:pPr lvl="2"/>
            <a:r>
              <a:rPr lang="en" altLang="zh-CN" dirty="0"/>
              <a:t>If a class implements two or more unrelated interfaces that provide </a:t>
            </a:r>
            <a:r>
              <a:rPr lang="en" altLang="zh-CN" dirty="0">
                <a:solidFill>
                  <a:srgbClr val="FF0000"/>
                </a:solidFill>
              </a:rPr>
              <a:t>a default method with the same signatur</a:t>
            </a:r>
            <a:r>
              <a:rPr lang="en" altLang="zh-CN" dirty="0"/>
              <a:t>e, </a:t>
            </a:r>
            <a:r>
              <a:rPr lang="en" altLang="zh-CN" dirty="0">
                <a:solidFill>
                  <a:srgbClr val="FF0000"/>
                </a:solidFill>
              </a:rPr>
              <a:t>the implementing class must override that method; otherwise, a compilation error occurs.</a:t>
            </a:r>
          </a:p>
          <a:p>
            <a:pPr lvl="2"/>
            <a:endParaRPr lang="en" altLang="zh-CN" dirty="0"/>
          </a:p>
          <a:p>
            <a:pPr lvl="1"/>
            <a:endParaRPr lang="en" altLang="zh-CN" dirty="0"/>
          </a:p>
          <a:p>
            <a:endParaRPr kumimoji="1" lang="zh-CN" altLang="en-US" dirty="0"/>
          </a:p>
        </p:txBody>
      </p:sp>
    </p:spTree>
    <p:extLst>
      <p:ext uri="{BB962C8B-B14F-4D97-AF65-F5344CB8AC3E}">
        <p14:creationId xmlns:p14="http://schemas.microsoft.com/office/powerpoint/2010/main" val="3678230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36F81-D2E5-0F40-A0F1-9184C3003D3B}"/>
              </a:ext>
            </a:extLst>
          </p:cNvPr>
          <p:cNvSpPr>
            <a:spLocks noGrp="1"/>
          </p:cNvSpPr>
          <p:nvPr>
            <p:ph type="title"/>
          </p:nvPr>
        </p:nvSpPr>
        <p:spPr/>
        <p:txBody>
          <a:bodyPr>
            <a:normAutofit fontScale="90000"/>
          </a:bodyPr>
          <a:lstStyle/>
          <a:p>
            <a:r>
              <a:rPr lang="en" altLang="zh-CN" dirty="0">
                <a:solidFill>
                  <a:srgbClr val="3380E6"/>
                </a:solidFill>
                <a:latin typeface="Arial"/>
              </a:rPr>
              <a:t>9.1</a:t>
            </a:r>
            <a:r>
              <a:rPr lang="en-US" altLang="zh-CN" dirty="0">
                <a:solidFill>
                  <a:srgbClr val="3380E6"/>
                </a:solidFill>
                <a:latin typeface="Arial"/>
              </a:rPr>
              <a:t>7</a:t>
            </a:r>
            <a:r>
              <a:rPr lang="zh-CN" altLang="en-US" dirty="0">
                <a:solidFill>
                  <a:srgbClr val="3380E6"/>
                </a:solidFill>
                <a:latin typeface="Arial"/>
              </a:rPr>
              <a:t> </a:t>
            </a:r>
            <a:r>
              <a:rPr lang="en" altLang="zh-CN" dirty="0">
                <a:solidFill>
                  <a:srgbClr val="3380E6"/>
                </a:solidFill>
                <a:latin typeface="Arial"/>
              </a:rPr>
              <a:t>Additional Notes on Java SE 8 Interface</a:t>
            </a:r>
            <a:r>
              <a:rPr lang="en-US" altLang="zh-CN" dirty="0">
                <a:solidFill>
                  <a:srgbClr val="3380E6"/>
                </a:solidFill>
                <a:latin typeface="Arial"/>
              </a:rPr>
              <a:t>s(cont.)</a:t>
            </a:r>
            <a:endParaRPr kumimoji="1" lang="zh-CN" altLang="en-US" dirty="0"/>
          </a:p>
        </p:txBody>
      </p:sp>
      <p:sp>
        <p:nvSpPr>
          <p:cNvPr id="3" name="文本占位符 2">
            <a:extLst>
              <a:ext uri="{FF2B5EF4-FFF2-40B4-BE49-F238E27FC236}">
                <a16:creationId xmlns:a16="http://schemas.microsoft.com/office/drawing/2014/main" id="{84BC39FE-0D0E-1740-AABE-E478966CAB13}"/>
              </a:ext>
            </a:extLst>
          </p:cNvPr>
          <p:cNvSpPr>
            <a:spLocks noGrp="1"/>
          </p:cNvSpPr>
          <p:nvPr>
            <p:ph type="body" idx="1"/>
          </p:nvPr>
        </p:nvSpPr>
        <p:spPr/>
        <p:txBody>
          <a:bodyPr/>
          <a:lstStyle/>
          <a:p>
            <a:pPr lvl="1"/>
            <a:r>
              <a:rPr lang="en" altLang="zh-CN" dirty="0"/>
              <a:t>An interface’s designer can now evolve an interface by </a:t>
            </a:r>
            <a:r>
              <a:rPr lang="en" altLang="zh-CN" dirty="0">
                <a:solidFill>
                  <a:srgbClr val="FF0000"/>
                </a:solidFill>
              </a:rPr>
              <a:t>adding</a:t>
            </a:r>
            <a:r>
              <a:rPr lang="en" altLang="zh-CN" dirty="0"/>
              <a:t> new default and static methods without breaking existing code that implements the interface. </a:t>
            </a:r>
          </a:p>
          <a:p>
            <a:endParaRPr lang="en" altLang="zh-CN" dirty="0"/>
          </a:p>
          <a:p>
            <a:endParaRPr kumimoji="1" lang="zh-CN" altLang="en-US" dirty="0"/>
          </a:p>
        </p:txBody>
      </p:sp>
    </p:spTree>
    <p:extLst>
      <p:ext uri="{BB962C8B-B14F-4D97-AF65-F5344CB8AC3E}">
        <p14:creationId xmlns:p14="http://schemas.microsoft.com/office/powerpoint/2010/main" val="136450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3FC9CD7-63F7-4546-9F52-7D5AA00014D8}"/>
              </a:ext>
            </a:extLst>
          </p:cNvPr>
          <p:cNvSpPr/>
          <p:nvPr/>
        </p:nvSpPr>
        <p:spPr>
          <a:xfrm>
            <a:off x="842682" y="962200"/>
            <a:ext cx="7844118" cy="523220"/>
          </a:xfrm>
          <a:prstGeom prst="rect">
            <a:avLst/>
          </a:prstGeom>
        </p:spPr>
        <p:txBody>
          <a:bodyPr wrap="square">
            <a:spAutoFit/>
          </a:bodyPr>
          <a:lstStyle/>
          <a:p>
            <a:r>
              <a:rPr lang="en" altLang="zh-CN" sz="2800" dirty="0">
                <a:solidFill>
                  <a:srgbClr val="333333"/>
                </a:solidFill>
                <a:latin typeface="Helvetica" pitchFamily="2" charset="0"/>
              </a:rPr>
              <a:t>returns the sum of all the </a:t>
            </a:r>
            <a:r>
              <a:rPr lang="en" altLang="zh-CN" sz="2800" dirty="0" err="1">
                <a:solidFill>
                  <a:srgbClr val="333333"/>
                </a:solidFill>
                <a:latin typeface="Monaco" pitchFamily="2" charset="0"/>
              </a:rPr>
              <a:t>int</a:t>
            </a:r>
            <a:r>
              <a:rPr lang="en" altLang="zh-CN" sz="2800" dirty="0" err="1">
                <a:solidFill>
                  <a:srgbClr val="333333"/>
                </a:solidFill>
                <a:latin typeface="Helvetica" pitchFamily="2" charset="0"/>
              </a:rPr>
              <a:t>s</a:t>
            </a:r>
            <a:r>
              <a:rPr lang="en" altLang="zh-CN" sz="2800" dirty="0">
                <a:solidFill>
                  <a:srgbClr val="333333"/>
                </a:solidFill>
                <a:latin typeface="Helvetica" pitchFamily="2" charset="0"/>
              </a:rPr>
              <a:t> in the stream</a:t>
            </a:r>
            <a:r>
              <a:rPr lang="en-US" altLang="zh-CN" sz="2800" dirty="0">
                <a:solidFill>
                  <a:srgbClr val="333333"/>
                </a:solidFill>
                <a:latin typeface="Helvetica" pitchFamily="2" charset="0"/>
              </a:rPr>
              <a:t>.</a:t>
            </a:r>
            <a:endParaRPr lang="en" altLang="zh-CN" sz="2800" dirty="0">
              <a:solidFill>
                <a:srgbClr val="333333"/>
              </a:solidFill>
              <a:effectLst/>
              <a:latin typeface="Helvetica" pitchFamily="2" charset="0"/>
            </a:endParaRPr>
          </a:p>
        </p:txBody>
      </p:sp>
      <p:sp>
        <p:nvSpPr>
          <p:cNvPr id="5" name="矩形 4">
            <a:extLst>
              <a:ext uri="{FF2B5EF4-FFF2-40B4-BE49-F238E27FC236}">
                <a16:creationId xmlns:a16="http://schemas.microsoft.com/office/drawing/2014/main" id="{6DD9D530-8D74-1F42-91A4-1900BCF96A03}"/>
              </a:ext>
            </a:extLst>
          </p:cNvPr>
          <p:cNvSpPr/>
          <p:nvPr/>
        </p:nvSpPr>
        <p:spPr>
          <a:xfrm>
            <a:off x="842682" y="316468"/>
            <a:ext cx="1303562" cy="523220"/>
          </a:xfrm>
          <a:prstGeom prst="rect">
            <a:avLst/>
          </a:prstGeom>
          <a:solidFill>
            <a:srgbClr val="FFC000"/>
          </a:solidFill>
        </p:spPr>
        <p:txBody>
          <a:bodyPr wrap="none">
            <a:spAutoFit/>
          </a:bodyPr>
          <a:lstStyle/>
          <a:p>
            <a:pPr>
              <a:tabLst>
                <a:tab pos="4249738" algn="l"/>
              </a:tabLst>
            </a:pPr>
            <a:r>
              <a:rPr lang="en-US" altLang="zh-CN" sz="2800" dirty="0">
                <a:solidFill>
                  <a:srgbClr val="333333"/>
                </a:solidFill>
                <a:latin typeface="Helvetica" pitchFamily="2" charset="0"/>
              </a:rPr>
              <a:t>.sum()</a:t>
            </a:r>
            <a:r>
              <a:rPr lang="zh-CN" altLang="en-US" sz="2800" dirty="0">
                <a:solidFill>
                  <a:srgbClr val="333333"/>
                </a:solidFill>
                <a:latin typeface="Helvetica" pitchFamily="2" charset="0"/>
              </a:rPr>
              <a:t> </a:t>
            </a:r>
            <a:endParaRPr lang="en-US" altLang="zh-CN" sz="2800" dirty="0">
              <a:solidFill>
                <a:srgbClr val="333333"/>
              </a:solidFill>
              <a:latin typeface="Helvetica" pitchFamily="2" charset="0"/>
            </a:endParaRPr>
          </a:p>
        </p:txBody>
      </p:sp>
      <p:sp>
        <p:nvSpPr>
          <p:cNvPr id="6" name="矩形 5">
            <a:extLst>
              <a:ext uri="{FF2B5EF4-FFF2-40B4-BE49-F238E27FC236}">
                <a16:creationId xmlns:a16="http://schemas.microsoft.com/office/drawing/2014/main" id="{B9F488C2-B4CE-C44D-8C4D-91E55A502E17}"/>
              </a:ext>
            </a:extLst>
          </p:cNvPr>
          <p:cNvSpPr/>
          <p:nvPr/>
        </p:nvSpPr>
        <p:spPr>
          <a:xfrm>
            <a:off x="815788" y="1752600"/>
            <a:ext cx="7109012" cy="1384995"/>
          </a:xfrm>
          <a:prstGeom prst="rect">
            <a:avLst/>
          </a:prstGeom>
        </p:spPr>
        <p:txBody>
          <a:bodyPr wrap="square">
            <a:spAutoFit/>
          </a:bodyPr>
          <a:lstStyle/>
          <a:p>
            <a:r>
              <a:rPr lang="en" altLang="zh-CN" sz="2800" dirty="0">
                <a:solidFill>
                  <a:srgbClr val="333333"/>
                </a:solidFill>
                <a:latin typeface="Helvetica" pitchFamily="2" charset="0"/>
              </a:rPr>
              <a:t>The processing step performed by method </a:t>
            </a:r>
            <a:r>
              <a:rPr lang="en" altLang="zh-CN" sz="2800" dirty="0">
                <a:solidFill>
                  <a:srgbClr val="FF0000"/>
                </a:solidFill>
                <a:latin typeface="Helvetica" pitchFamily="2" charset="0"/>
              </a:rPr>
              <a:t>sum</a:t>
            </a:r>
            <a:r>
              <a:rPr lang="en" altLang="zh-CN" sz="2800" dirty="0">
                <a:solidFill>
                  <a:srgbClr val="333333"/>
                </a:solidFill>
                <a:latin typeface="Helvetica" pitchFamily="2" charset="0"/>
              </a:rPr>
              <a:t> is known as a </a:t>
            </a:r>
            <a:r>
              <a:rPr lang="en" altLang="zh-CN" sz="2800" b="1" dirty="0">
                <a:solidFill>
                  <a:srgbClr val="FF0000"/>
                </a:solidFill>
                <a:latin typeface="Helvetica" pitchFamily="2" charset="0"/>
              </a:rPr>
              <a:t>reduction</a:t>
            </a:r>
            <a:r>
              <a:rPr lang="en" altLang="zh-CN" sz="2800" dirty="0">
                <a:solidFill>
                  <a:srgbClr val="333333"/>
                </a:solidFill>
                <a:latin typeface="Helvetica" pitchFamily="2" charset="0"/>
              </a:rPr>
              <a:t>—it reduces the stream of values to a single value</a:t>
            </a:r>
            <a:r>
              <a:rPr lang="en-US" altLang="zh-CN" sz="2800" dirty="0">
                <a:solidFill>
                  <a:srgbClr val="333333"/>
                </a:solidFill>
                <a:latin typeface="Helvetica" pitchFamily="2" charset="0"/>
              </a:rPr>
              <a:t>.</a:t>
            </a:r>
            <a:endParaRPr lang="en" altLang="zh-CN" sz="2800" dirty="0">
              <a:solidFill>
                <a:srgbClr val="333333"/>
              </a:solidFill>
              <a:effectLst/>
              <a:latin typeface="Helvetica" pitchFamily="2" charset="0"/>
            </a:endParaRPr>
          </a:p>
        </p:txBody>
      </p:sp>
    </p:spTree>
    <p:extLst>
      <p:ext uri="{BB962C8B-B14F-4D97-AF65-F5344CB8AC3E}">
        <p14:creationId xmlns:p14="http://schemas.microsoft.com/office/powerpoint/2010/main" val="3577286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29E36-D9FF-E341-AA84-399C1F95314F}"/>
              </a:ext>
            </a:extLst>
          </p:cNvPr>
          <p:cNvSpPr>
            <a:spLocks noGrp="1"/>
          </p:cNvSpPr>
          <p:nvPr>
            <p:ph type="title"/>
          </p:nvPr>
        </p:nvSpPr>
        <p:spPr/>
        <p:txBody>
          <a:bodyPr>
            <a:normAutofit fontScale="90000"/>
          </a:bodyPr>
          <a:lstStyle/>
          <a:p>
            <a:r>
              <a:rPr lang="en" altLang="zh-CN" dirty="0">
                <a:solidFill>
                  <a:srgbClr val="3380E6"/>
                </a:solidFill>
                <a:latin typeface="Arial"/>
              </a:rPr>
              <a:t>9.1</a:t>
            </a:r>
            <a:r>
              <a:rPr lang="en-US" altLang="zh-CN" dirty="0">
                <a:solidFill>
                  <a:srgbClr val="3380E6"/>
                </a:solidFill>
                <a:latin typeface="Arial"/>
              </a:rPr>
              <a:t>7</a:t>
            </a:r>
            <a:r>
              <a:rPr lang="zh-CN" altLang="en-US" dirty="0">
                <a:solidFill>
                  <a:srgbClr val="3380E6"/>
                </a:solidFill>
                <a:latin typeface="Arial"/>
              </a:rPr>
              <a:t> </a:t>
            </a:r>
            <a:r>
              <a:rPr lang="en" altLang="zh-CN" dirty="0">
                <a:solidFill>
                  <a:srgbClr val="3380E6"/>
                </a:solidFill>
                <a:latin typeface="Arial"/>
              </a:rPr>
              <a:t>Additional Notes on Java SE 8 Interface</a:t>
            </a:r>
            <a:r>
              <a:rPr lang="en-US" altLang="zh-CN" dirty="0">
                <a:solidFill>
                  <a:srgbClr val="3380E6"/>
                </a:solidFill>
                <a:latin typeface="Arial"/>
              </a:rPr>
              <a:t>s(cont.)</a:t>
            </a:r>
            <a:endParaRPr kumimoji="1" lang="zh-CN" altLang="en-US" dirty="0"/>
          </a:p>
        </p:txBody>
      </p:sp>
      <p:sp>
        <p:nvSpPr>
          <p:cNvPr id="3" name="文本占位符 2">
            <a:extLst>
              <a:ext uri="{FF2B5EF4-FFF2-40B4-BE49-F238E27FC236}">
                <a16:creationId xmlns:a16="http://schemas.microsoft.com/office/drawing/2014/main" id="{60FD55C5-E4A8-D047-9B00-5CD5927A3771}"/>
              </a:ext>
            </a:extLst>
          </p:cNvPr>
          <p:cNvSpPr>
            <a:spLocks noGrp="1"/>
          </p:cNvSpPr>
          <p:nvPr>
            <p:ph type="body" idx="1"/>
          </p:nvPr>
        </p:nvSpPr>
        <p:spPr/>
        <p:txBody>
          <a:bodyPr/>
          <a:lstStyle/>
          <a:p>
            <a:r>
              <a:rPr lang="en" altLang="zh-CN" dirty="0"/>
              <a:t>Java SE 8:</a:t>
            </a:r>
            <a:r>
              <a:rPr lang="zh-CN" altLang="en-US" dirty="0"/>
              <a:t> </a:t>
            </a:r>
            <a:r>
              <a:rPr lang="en" altLang="zh-CN" dirty="0"/>
              <a:t>@</a:t>
            </a:r>
            <a:r>
              <a:rPr lang="en" altLang="zh-CN" dirty="0" err="1"/>
              <a:t>FunctionalInterface</a:t>
            </a:r>
            <a:r>
              <a:rPr lang="zh-CN" altLang="en-US" dirty="0"/>
              <a:t> </a:t>
            </a:r>
            <a:r>
              <a:rPr lang="en" altLang="zh-CN" dirty="0"/>
              <a:t>Annotation</a:t>
            </a:r>
          </a:p>
          <a:p>
            <a:pPr lvl="1"/>
            <a:r>
              <a:rPr lang="en" altLang="zh-CN" dirty="0"/>
              <a:t>you can declare that an interface is a functional interface by preceding it with the</a:t>
            </a:r>
            <a:r>
              <a:rPr lang="zh-CN" altLang="en-US" dirty="0"/>
              <a:t> </a:t>
            </a:r>
            <a:r>
              <a:rPr lang="en" altLang="zh-CN" dirty="0"/>
              <a:t>@</a:t>
            </a:r>
            <a:r>
              <a:rPr lang="en" altLang="zh-CN" dirty="0" err="1"/>
              <a:t>FunctionalInterface</a:t>
            </a:r>
            <a:r>
              <a:rPr lang="en" altLang="zh-CN" dirty="0"/>
              <a:t> annotation.</a:t>
            </a:r>
          </a:p>
          <a:p>
            <a:pPr lvl="1"/>
            <a:r>
              <a:rPr lang="en" altLang="zh-CN" dirty="0"/>
              <a:t>The compiler will then ensure that the interface contains only one abstract method; otherwise, it will generate a compilation error.</a:t>
            </a:r>
          </a:p>
          <a:p>
            <a:endParaRPr kumimoji="1" lang="zh-CN" altLang="en-US" dirty="0"/>
          </a:p>
        </p:txBody>
      </p:sp>
    </p:spTree>
    <p:extLst>
      <p:ext uri="{BB962C8B-B14F-4D97-AF65-F5344CB8AC3E}">
        <p14:creationId xmlns:p14="http://schemas.microsoft.com/office/powerpoint/2010/main" val="95671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32CD9D-5FB5-1B45-9150-E07DC6C4E783}"/>
              </a:ext>
            </a:extLst>
          </p:cNvPr>
          <p:cNvPicPr>
            <a:picLocks noChangeAspect="1"/>
          </p:cNvPicPr>
          <p:nvPr/>
        </p:nvPicPr>
        <p:blipFill>
          <a:blip r:embed="rId2"/>
          <a:stretch>
            <a:fillRect/>
          </a:stretch>
        </p:blipFill>
        <p:spPr>
          <a:xfrm>
            <a:off x="247650" y="846138"/>
            <a:ext cx="8648700" cy="2108200"/>
          </a:xfrm>
          <a:prstGeom prst="rect">
            <a:avLst/>
          </a:prstGeom>
        </p:spPr>
      </p:pic>
      <p:pic>
        <p:nvPicPr>
          <p:cNvPr id="8" name="图片 7">
            <a:extLst>
              <a:ext uri="{FF2B5EF4-FFF2-40B4-BE49-F238E27FC236}">
                <a16:creationId xmlns:a16="http://schemas.microsoft.com/office/drawing/2014/main" id="{3F55C12D-D0A2-6D44-B37D-94897C3CC196}"/>
              </a:ext>
            </a:extLst>
          </p:cNvPr>
          <p:cNvPicPr>
            <a:picLocks noChangeAspect="1"/>
          </p:cNvPicPr>
          <p:nvPr/>
        </p:nvPicPr>
        <p:blipFill>
          <a:blip r:embed="rId3"/>
          <a:stretch>
            <a:fillRect/>
          </a:stretch>
        </p:blipFill>
        <p:spPr>
          <a:xfrm>
            <a:off x="0" y="2972267"/>
            <a:ext cx="9144000" cy="2160000"/>
          </a:xfrm>
          <a:prstGeom prst="rect">
            <a:avLst/>
          </a:prstGeom>
        </p:spPr>
      </p:pic>
    </p:spTree>
    <p:extLst>
      <p:ext uri="{BB962C8B-B14F-4D97-AF65-F5344CB8AC3E}">
        <p14:creationId xmlns:p14="http://schemas.microsoft.com/office/powerpoint/2010/main" val="3458855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13000</TotalTime>
  <Words>3689</Words>
  <Application>Microsoft Macintosh PowerPoint</Application>
  <PresentationFormat>全屏显示(4:3)</PresentationFormat>
  <Paragraphs>314</Paragraphs>
  <Slides>80</Slides>
  <Notes>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80</vt:i4>
      </vt:variant>
    </vt:vector>
  </HeadingPairs>
  <TitlesOfParts>
    <vt:vector size="97" baseType="lpstr">
      <vt:lpstr>DengXian</vt:lpstr>
      <vt:lpstr>黑体</vt:lpstr>
      <vt:lpstr>宋体</vt:lpstr>
      <vt:lpstr>PMingLiU</vt:lpstr>
      <vt:lpstr>Arial</vt:lpstr>
      <vt:lpstr>Calibri</vt:lpstr>
      <vt:lpstr>Helvetica</vt:lpstr>
      <vt:lpstr>Lucida Sans Unicode</vt:lpstr>
      <vt:lpstr>Menlo</vt:lpstr>
      <vt:lpstr>Monaco</vt:lpstr>
      <vt:lpstr>Times</vt:lpstr>
      <vt:lpstr>Times New Roman</vt:lpstr>
      <vt:lpstr>Verdana</vt:lpstr>
      <vt:lpstr>Wingdings</vt:lpstr>
      <vt:lpstr>Wingdings 2</vt:lpstr>
      <vt:lpstr>Wingdings 3</vt:lpstr>
      <vt:lpstr>Concourse</vt:lpstr>
      <vt:lpstr>第九章 Lambdas 和 Streams</vt:lpstr>
      <vt:lpstr>OBJECTIVES</vt:lpstr>
      <vt:lpstr>9.1 Introduction</vt:lpstr>
      <vt:lpstr>9.1 Introduction(cont.)</vt:lpstr>
      <vt:lpstr>9.2 Streams and Reduction</vt:lpstr>
      <vt:lpstr>9.2 Streams and Reduction(cont.)</vt:lpstr>
      <vt:lpstr>PowerPoint 演示文稿</vt:lpstr>
      <vt:lpstr>PowerPoint 演示文稿</vt:lpstr>
      <vt:lpstr>PowerPoint 演示文稿</vt:lpstr>
      <vt:lpstr>Return a stream with a collection</vt:lpstr>
      <vt:lpstr>Return a stream with an array Class Arrays</vt:lpstr>
      <vt:lpstr>9.2 Streams and Reduction(cont.)</vt:lpstr>
      <vt:lpstr>9.3 Mapping and Lambdas</vt:lpstr>
      <vt:lpstr>9.3 Mapping and Lambdas(cont.)</vt:lpstr>
      <vt:lpstr>9.3 Mapping and Lambdas(cont.)</vt:lpstr>
      <vt:lpstr>Lambda Syntax </vt:lpstr>
      <vt:lpstr>There are several variations of this syntax</vt:lpstr>
      <vt:lpstr>9.4 Filtering </vt:lpstr>
      <vt:lpstr>9.5 How Elements Move Through Stream Pipelines</vt:lpstr>
      <vt:lpstr>9.5 How Elements Move Through Stream Pipelines(cont.)</vt:lpstr>
      <vt:lpstr>PowerPoint 演示文稿</vt:lpstr>
      <vt:lpstr>9.6 Method References</vt:lpstr>
      <vt:lpstr>PowerPoint 演示文稿</vt:lpstr>
      <vt:lpstr>9.6 Method Referennces (cont.)</vt:lpstr>
      <vt:lpstr>9.7 IntStream Operation</vt:lpstr>
      <vt:lpstr>PowerPoint 演示文稿</vt:lpstr>
      <vt:lpstr>PowerPoint 演示文稿</vt:lpstr>
      <vt:lpstr>PowerPoint 演示文稿</vt:lpstr>
      <vt:lpstr>PowerPoint 演示文稿</vt:lpstr>
      <vt:lpstr>9.8 Functional Interfaces</vt:lpstr>
      <vt:lpstr>PowerPoint 演示文稿</vt:lpstr>
      <vt:lpstr>referential transparency？</vt:lpstr>
      <vt:lpstr>9.8 Functional Interfaces(cont.)</vt:lpstr>
      <vt:lpstr>PowerPoint 演示文稿</vt:lpstr>
      <vt:lpstr>PowerPoint 演示文稿</vt:lpstr>
      <vt:lpstr>9.9 Lambdas: A Deeper Look</vt:lpstr>
      <vt:lpstr>PowerPoint 演示文稿</vt:lpstr>
      <vt:lpstr>PowerPoint 演示文稿</vt:lpstr>
      <vt:lpstr>9.9 Lambdas: A Deeper Look(cont.)</vt:lpstr>
      <vt:lpstr>9.10 Stream&lt;Integer&gt; Manipulations</vt:lpstr>
      <vt:lpstr>PowerPoint 演示文稿</vt:lpstr>
      <vt:lpstr>PowerPoint 演示文稿</vt:lpstr>
      <vt:lpstr>9.11  Stream&lt;String&gt; Manipulations</vt:lpstr>
      <vt:lpstr>PowerPoint 演示文稿</vt:lpstr>
      <vt:lpstr>9.12  Stream&lt;Employee&gt; Manipulations</vt:lpstr>
      <vt:lpstr>PowerPoint 演示文稿</vt:lpstr>
      <vt:lpstr>PowerPoint 演示文稿</vt:lpstr>
      <vt:lpstr>PowerPoint 演示文稿</vt:lpstr>
      <vt:lpstr>PowerPoint 演示文稿</vt:lpstr>
      <vt:lpstr>Filtering Employees with Salaries in a Specified Range</vt:lpstr>
      <vt:lpstr>Sorting Employees By Multiple Fields</vt:lpstr>
      <vt:lpstr>Mapping Employees to Unique Last Name Strings</vt:lpstr>
      <vt:lpstr>Grouping Employees By Department</vt:lpstr>
      <vt:lpstr>PowerPoint 演示文稿</vt:lpstr>
      <vt:lpstr>Counting the Number of Employees in Each Department</vt:lpstr>
      <vt:lpstr>Summing and Averaging Employee Salaries</vt:lpstr>
      <vt:lpstr>9.12  Stream&lt;Employee&gt; Manipulations(cont.)</vt:lpstr>
      <vt:lpstr>9.12  Stream&lt;Employee&gt; Manipulations(cont.)</vt:lpstr>
      <vt:lpstr>PowerPoint 演示文稿</vt:lpstr>
      <vt:lpstr>9.12  Stream&lt;Employee&gt; Manipulations(cont.)</vt:lpstr>
      <vt:lpstr>PowerPoint 演示文稿</vt:lpstr>
      <vt:lpstr>9.13 Creating a Stream&lt;String&gt; from a File</vt:lpstr>
      <vt:lpstr>PowerPoint 演示文稿</vt:lpstr>
      <vt:lpstr>PowerPoint 演示文稿</vt:lpstr>
      <vt:lpstr>PowerPoint 演示文稿</vt:lpstr>
      <vt:lpstr>PowerPoint 演示文稿</vt:lpstr>
      <vt:lpstr>PowerPoint 演示文稿</vt:lpstr>
      <vt:lpstr>9.14 Streams of Random Values</vt:lpstr>
      <vt:lpstr>PowerPoint 演示文稿</vt:lpstr>
      <vt:lpstr>PowerPoint 演示文稿</vt:lpstr>
      <vt:lpstr>Converting an IntStream to a Stream&lt;Integer&gt;</vt:lpstr>
      <vt:lpstr>PowerPoint 演示文稿</vt:lpstr>
      <vt:lpstr>9.15 Infinite Streams</vt:lpstr>
      <vt:lpstr>PowerPoint 演示文稿</vt:lpstr>
      <vt:lpstr>PowerPoint 演示文稿</vt:lpstr>
      <vt:lpstr>9.16 Lambda Event Handlers</vt:lpstr>
      <vt:lpstr>PowerPoint 演示文稿</vt:lpstr>
      <vt:lpstr>9.17 Additional Notes on Java SE 8 Interfaces</vt:lpstr>
      <vt:lpstr>9.17 Additional Notes on Java SE 8 Interfaces(cont.)</vt:lpstr>
      <vt:lpstr>9.17 Additional Notes on Java SE 8 Interfaces(cont.)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  Introduction</dc:title>
  <dc:creator>Windows User</dc:creator>
  <cp:lastModifiedBy>Microsoft Office 用户</cp:lastModifiedBy>
  <cp:revision>516</cp:revision>
  <dcterms:created xsi:type="dcterms:W3CDTF">2011-03-23T20:45:52Z</dcterms:created>
  <dcterms:modified xsi:type="dcterms:W3CDTF">2023-06-05T00:49:47Z</dcterms:modified>
</cp:coreProperties>
</file>